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25" r:id="rId1"/>
  </p:sldMasterIdLst>
  <p:sldIdLst>
    <p:sldId id="256" r:id="rId2"/>
    <p:sldId id="257" r:id="rId3"/>
    <p:sldId id="266" r:id="rId4"/>
    <p:sldId id="269" r:id="rId5"/>
    <p:sldId id="276" r:id="rId6"/>
    <p:sldId id="258" r:id="rId7"/>
    <p:sldId id="268" r:id="rId8"/>
    <p:sldId id="267" r:id="rId9"/>
    <p:sldId id="265" r:id="rId10"/>
    <p:sldId id="278" r:id="rId11"/>
    <p:sldId id="263" r:id="rId12"/>
    <p:sldId id="262" r:id="rId13"/>
    <p:sldId id="280" r:id="rId14"/>
    <p:sldId id="275" r:id="rId15"/>
    <p:sldId id="261" r:id="rId16"/>
    <p:sldId id="270" r:id="rId17"/>
    <p:sldId id="264" r:id="rId18"/>
    <p:sldId id="272" r:id="rId19"/>
    <p:sldId id="271" r:id="rId20"/>
    <p:sldId id="279" r:id="rId21"/>
    <p:sldId id="274" r:id="rId22"/>
    <p:sldId id="281"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5" autoAdjust="0"/>
    <p:restoredTop sz="94660"/>
  </p:normalViewPr>
  <p:slideViewPr>
    <p:cSldViewPr snapToGrid="0">
      <p:cViewPr varScale="1">
        <p:scale>
          <a:sx n="158" d="100"/>
          <a:sy n="158" d="100"/>
        </p:scale>
        <p:origin x="40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43C219-261E-4519-9E3C-2BBDD84F4D4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TW" altLang="en-US"/>
        </a:p>
      </dgm:t>
    </dgm:pt>
    <dgm:pt modelId="{802D8FE0-ED49-4B25-849F-81E79A0072C8}">
      <dgm:prSet phldrT="[文字]"/>
      <dgm:spPr>
        <a:solidFill>
          <a:schemeClr val="accent2">
            <a:hueOff val="0"/>
            <a:satOff val="0"/>
            <a:lumOff val="0"/>
          </a:schemeClr>
        </a:solidFill>
      </dgm:spPr>
      <dgm:t>
        <a:bodyPr/>
        <a:lstStyle/>
        <a:p>
          <a:r>
            <a:rPr lang="zh-TW" altLang="en-US" dirty="0"/>
            <a:t>為什麼要投資</a:t>
          </a:r>
        </a:p>
      </dgm:t>
    </dgm:pt>
    <dgm:pt modelId="{1F448B0B-45AD-4A98-9499-0DE559CA7DBB}" type="parTrans" cxnId="{FB36D792-05AD-4C79-AA49-0B65BEF7FF77}">
      <dgm:prSet/>
      <dgm:spPr/>
      <dgm:t>
        <a:bodyPr/>
        <a:lstStyle/>
        <a:p>
          <a:endParaRPr lang="zh-TW" altLang="en-US"/>
        </a:p>
      </dgm:t>
    </dgm:pt>
    <dgm:pt modelId="{0AC80FBD-A632-4889-8BFF-9F8BCB0B14DE}" type="sibTrans" cxnId="{FB36D792-05AD-4C79-AA49-0B65BEF7FF77}">
      <dgm:prSet/>
      <dgm:spPr/>
      <dgm:t>
        <a:bodyPr/>
        <a:lstStyle/>
        <a:p>
          <a:endParaRPr lang="zh-TW" altLang="en-US"/>
        </a:p>
      </dgm:t>
    </dgm:pt>
    <dgm:pt modelId="{8B1DB4DF-1E18-4CAC-B1AA-3AF909D319EF}">
      <dgm:prSet phldrT="[文字]"/>
      <dgm:spPr>
        <a:solidFill>
          <a:schemeClr val="accent2">
            <a:lumMod val="40000"/>
            <a:lumOff val="60000"/>
          </a:schemeClr>
        </a:solidFill>
      </dgm:spPr>
      <dgm:t>
        <a:bodyPr/>
        <a:lstStyle/>
        <a:p>
          <a:r>
            <a:rPr lang="zh-TW" altLang="en-US" dirty="0"/>
            <a:t>圖表程式說明</a:t>
          </a:r>
        </a:p>
      </dgm:t>
    </dgm:pt>
    <dgm:pt modelId="{2958B91C-21DB-4C9D-BE5E-83C441065DE2}" type="parTrans" cxnId="{684BF205-D0BC-477A-809D-BAC9E93898ED}">
      <dgm:prSet/>
      <dgm:spPr/>
      <dgm:t>
        <a:bodyPr/>
        <a:lstStyle/>
        <a:p>
          <a:endParaRPr lang="zh-TW" altLang="en-US"/>
        </a:p>
      </dgm:t>
    </dgm:pt>
    <dgm:pt modelId="{EA4F5473-9E2F-4CA0-B5B7-3F3A8790DCE9}" type="sibTrans" cxnId="{684BF205-D0BC-477A-809D-BAC9E93898ED}">
      <dgm:prSet/>
      <dgm:spPr/>
      <dgm:t>
        <a:bodyPr/>
        <a:lstStyle/>
        <a:p>
          <a:endParaRPr lang="zh-TW" altLang="en-US"/>
        </a:p>
      </dgm:t>
    </dgm:pt>
    <dgm:pt modelId="{6BF4F056-D8DF-44B9-B3CA-E0D1C494AF6C}">
      <dgm:prSet phldrT="[文字]"/>
      <dgm:spPr/>
      <dgm:t>
        <a:bodyPr/>
        <a:lstStyle/>
        <a:p>
          <a:r>
            <a:rPr lang="zh-TW" altLang="en-US" dirty="0"/>
            <a:t>問題與解決</a:t>
          </a:r>
        </a:p>
      </dgm:t>
    </dgm:pt>
    <dgm:pt modelId="{210918CF-2821-42D0-BFF3-F48CEF723F50}" type="parTrans" cxnId="{1EA3DAD0-0670-4F94-9739-A5FB4BA60505}">
      <dgm:prSet/>
      <dgm:spPr/>
      <dgm:t>
        <a:bodyPr/>
        <a:lstStyle/>
        <a:p>
          <a:endParaRPr lang="zh-TW" altLang="en-US"/>
        </a:p>
      </dgm:t>
    </dgm:pt>
    <dgm:pt modelId="{982BDF66-214F-44F7-8822-A6F9E779AC7E}" type="sibTrans" cxnId="{1EA3DAD0-0670-4F94-9739-A5FB4BA60505}">
      <dgm:prSet/>
      <dgm:spPr/>
      <dgm:t>
        <a:bodyPr/>
        <a:lstStyle/>
        <a:p>
          <a:endParaRPr lang="zh-TW" altLang="en-US"/>
        </a:p>
      </dgm:t>
    </dgm:pt>
    <dgm:pt modelId="{B1B2A27F-1B9D-441C-974B-57AFE6D7F357}">
      <dgm:prSet phldrT="[文字]"/>
      <dgm:spPr/>
      <dgm:t>
        <a:bodyPr/>
        <a:lstStyle/>
        <a:p>
          <a:r>
            <a:rPr lang="zh-TW" altLang="en-US" dirty="0"/>
            <a:t>總結與感想</a:t>
          </a:r>
        </a:p>
      </dgm:t>
    </dgm:pt>
    <dgm:pt modelId="{A51FE066-39AD-4030-8096-AE83486763E4}" type="parTrans" cxnId="{1D0448A9-4AE0-4C17-83B6-7C3DE2F6C43C}">
      <dgm:prSet/>
      <dgm:spPr/>
      <dgm:t>
        <a:bodyPr/>
        <a:lstStyle/>
        <a:p>
          <a:endParaRPr lang="zh-TW" altLang="en-US"/>
        </a:p>
      </dgm:t>
    </dgm:pt>
    <dgm:pt modelId="{CA32BEE4-AF8E-49B7-AB9C-24F3A034DB13}" type="sibTrans" cxnId="{1D0448A9-4AE0-4C17-83B6-7C3DE2F6C43C}">
      <dgm:prSet/>
      <dgm:spPr/>
      <dgm:t>
        <a:bodyPr/>
        <a:lstStyle/>
        <a:p>
          <a:endParaRPr lang="zh-TW" altLang="en-US"/>
        </a:p>
      </dgm:t>
    </dgm:pt>
    <dgm:pt modelId="{7DF7F752-CE9F-4E29-9937-C7BFC13FEE43}">
      <dgm:prSet phldrT="[文字]"/>
      <dgm:spPr>
        <a:solidFill>
          <a:schemeClr val="accent2">
            <a:lumMod val="60000"/>
            <a:lumOff val="40000"/>
          </a:schemeClr>
        </a:solidFill>
      </dgm:spPr>
      <dgm:t>
        <a:bodyPr/>
        <a:lstStyle/>
        <a:p>
          <a:r>
            <a:rPr lang="zh-TW" altLang="en-US" dirty="0"/>
            <a:t>選取資料動機</a:t>
          </a:r>
        </a:p>
      </dgm:t>
    </dgm:pt>
    <dgm:pt modelId="{669806E3-8C6D-4AF6-A4CF-674C5EAB9F0D}" type="parTrans" cxnId="{C8DBD3BB-12AC-4D64-B5E3-0633EF92BEF0}">
      <dgm:prSet/>
      <dgm:spPr/>
      <dgm:t>
        <a:bodyPr/>
        <a:lstStyle/>
        <a:p>
          <a:endParaRPr lang="zh-TW" altLang="en-US"/>
        </a:p>
      </dgm:t>
    </dgm:pt>
    <dgm:pt modelId="{87D9AEE4-8347-4B42-8A0C-622F6925F147}" type="sibTrans" cxnId="{C8DBD3BB-12AC-4D64-B5E3-0633EF92BEF0}">
      <dgm:prSet/>
      <dgm:spPr/>
      <dgm:t>
        <a:bodyPr/>
        <a:lstStyle/>
        <a:p>
          <a:endParaRPr lang="zh-TW" altLang="en-US"/>
        </a:p>
      </dgm:t>
    </dgm:pt>
    <dgm:pt modelId="{4C04F1B1-E3EC-4BB5-B8F8-2DB672A6A5AE}" type="pres">
      <dgm:prSet presAssocID="{0743C219-261E-4519-9E3C-2BBDD84F4D45}" presName="Name0" presStyleCnt="0">
        <dgm:presLayoutVars>
          <dgm:chMax val="7"/>
          <dgm:chPref val="7"/>
          <dgm:dir/>
        </dgm:presLayoutVars>
      </dgm:prSet>
      <dgm:spPr/>
    </dgm:pt>
    <dgm:pt modelId="{9A276289-E990-4795-9820-A668BFF3DEF1}" type="pres">
      <dgm:prSet presAssocID="{0743C219-261E-4519-9E3C-2BBDD84F4D45}" presName="Name1" presStyleCnt="0"/>
      <dgm:spPr/>
    </dgm:pt>
    <dgm:pt modelId="{0BCB5726-49A6-479D-96D3-A947DC7F4F48}" type="pres">
      <dgm:prSet presAssocID="{0743C219-261E-4519-9E3C-2BBDD84F4D45}" presName="cycle" presStyleCnt="0"/>
      <dgm:spPr/>
    </dgm:pt>
    <dgm:pt modelId="{A0A86F65-A8B1-419D-B13D-E0A5481D11E3}" type="pres">
      <dgm:prSet presAssocID="{0743C219-261E-4519-9E3C-2BBDD84F4D45}" presName="srcNode" presStyleLbl="node1" presStyleIdx="0" presStyleCnt="5"/>
      <dgm:spPr/>
    </dgm:pt>
    <dgm:pt modelId="{2A8FBECC-C112-4C99-8B0D-F93830BAE000}" type="pres">
      <dgm:prSet presAssocID="{0743C219-261E-4519-9E3C-2BBDD84F4D45}" presName="conn" presStyleLbl="parChTrans1D2" presStyleIdx="0" presStyleCnt="1"/>
      <dgm:spPr/>
    </dgm:pt>
    <dgm:pt modelId="{82A6E4B6-9F7B-4BEC-A78D-10D2F9C2DA3C}" type="pres">
      <dgm:prSet presAssocID="{0743C219-261E-4519-9E3C-2BBDD84F4D45}" presName="extraNode" presStyleLbl="node1" presStyleIdx="0" presStyleCnt="5"/>
      <dgm:spPr/>
    </dgm:pt>
    <dgm:pt modelId="{C44A68BD-0EF7-4FE5-A6CB-25853B17D1D5}" type="pres">
      <dgm:prSet presAssocID="{0743C219-261E-4519-9E3C-2BBDD84F4D45}" presName="dstNode" presStyleLbl="node1" presStyleIdx="0" presStyleCnt="5"/>
      <dgm:spPr/>
    </dgm:pt>
    <dgm:pt modelId="{4EB7C4B6-A90A-4103-97D0-6F193A14C11D}" type="pres">
      <dgm:prSet presAssocID="{7DF7F752-CE9F-4E29-9937-C7BFC13FEE43}" presName="text_1" presStyleLbl="node1" presStyleIdx="0" presStyleCnt="5">
        <dgm:presLayoutVars>
          <dgm:bulletEnabled val="1"/>
        </dgm:presLayoutVars>
      </dgm:prSet>
      <dgm:spPr/>
    </dgm:pt>
    <dgm:pt modelId="{9177E3B2-566B-4005-83F9-3DCAEE1F1DB3}" type="pres">
      <dgm:prSet presAssocID="{7DF7F752-CE9F-4E29-9937-C7BFC13FEE43}" presName="accent_1" presStyleCnt="0"/>
      <dgm:spPr/>
    </dgm:pt>
    <dgm:pt modelId="{8A9A9646-E9E7-4C97-872E-49CDFF8F1135}" type="pres">
      <dgm:prSet presAssocID="{7DF7F752-CE9F-4E29-9937-C7BFC13FEE43}" presName="accentRepeatNode" presStyleLbl="solidFgAcc1" presStyleIdx="0" presStyleCnt="5"/>
      <dgm:spPr>
        <a:solidFill>
          <a:schemeClr val="accent1">
            <a:lumMod val="40000"/>
            <a:lumOff val="60000"/>
          </a:schemeClr>
        </a:solidFill>
        <a:ln>
          <a:solidFill>
            <a:schemeClr val="accent6">
              <a:lumMod val="75000"/>
            </a:schemeClr>
          </a:solidFill>
        </a:ln>
      </dgm:spPr>
    </dgm:pt>
    <dgm:pt modelId="{634A23F9-708E-44D9-ABE8-B110C69994F9}" type="pres">
      <dgm:prSet presAssocID="{802D8FE0-ED49-4B25-849F-81E79A0072C8}" presName="text_2" presStyleLbl="node1" presStyleIdx="1" presStyleCnt="5">
        <dgm:presLayoutVars>
          <dgm:bulletEnabled val="1"/>
        </dgm:presLayoutVars>
      </dgm:prSet>
      <dgm:spPr/>
    </dgm:pt>
    <dgm:pt modelId="{AC75B28E-E20A-4491-8A26-E13E3466193E}" type="pres">
      <dgm:prSet presAssocID="{802D8FE0-ED49-4B25-849F-81E79A0072C8}" presName="accent_2" presStyleCnt="0"/>
      <dgm:spPr/>
    </dgm:pt>
    <dgm:pt modelId="{D5FD181A-C350-4BDC-8754-2FDCC0D7332D}" type="pres">
      <dgm:prSet presAssocID="{802D8FE0-ED49-4B25-849F-81E79A0072C8}" presName="accentRepeatNode" presStyleLbl="solidFgAcc1" presStyleIdx="1"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29766201-5B9B-4D0A-A9D9-8C5A98116EF5}" type="pres">
      <dgm:prSet presAssocID="{8B1DB4DF-1E18-4CAC-B1AA-3AF909D319EF}" presName="text_3" presStyleLbl="node1" presStyleIdx="2" presStyleCnt="5">
        <dgm:presLayoutVars>
          <dgm:bulletEnabled val="1"/>
        </dgm:presLayoutVars>
      </dgm:prSet>
      <dgm:spPr/>
    </dgm:pt>
    <dgm:pt modelId="{55CEEF9A-1686-416D-86E2-C4D2D6C59827}" type="pres">
      <dgm:prSet presAssocID="{8B1DB4DF-1E18-4CAC-B1AA-3AF909D319EF}" presName="accent_3" presStyleCnt="0"/>
      <dgm:spPr/>
    </dgm:pt>
    <dgm:pt modelId="{05E21BE2-E2C6-46D6-A319-BFEB69A4E743}" type="pres">
      <dgm:prSet presAssocID="{8B1DB4DF-1E18-4CAC-B1AA-3AF909D319EF}" presName="accentRepeatNode" presStyleLbl="solidFgAcc1" presStyleIdx="2"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4158692D-34C0-41B1-B714-0722319C158E}" type="pres">
      <dgm:prSet presAssocID="{6BF4F056-D8DF-44B9-B3CA-E0D1C494AF6C}" presName="text_4" presStyleLbl="node1" presStyleIdx="3" presStyleCnt="5">
        <dgm:presLayoutVars>
          <dgm:bulletEnabled val="1"/>
        </dgm:presLayoutVars>
      </dgm:prSet>
      <dgm:spPr/>
    </dgm:pt>
    <dgm:pt modelId="{6AA54D6B-3906-4FFF-9F1A-DD6EBF8B5983}" type="pres">
      <dgm:prSet presAssocID="{6BF4F056-D8DF-44B9-B3CA-E0D1C494AF6C}" presName="accent_4" presStyleCnt="0"/>
      <dgm:spPr/>
    </dgm:pt>
    <dgm:pt modelId="{F03D94A7-D0C1-465D-87C6-1F815145FD84}" type="pres">
      <dgm:prSet presAssocID="{6BF4F056-D8DF-44B9-B3CA-E0D1C494AF6C}" presName="accentRepeatNode" presStyleLbl="solidFgAcc1" presStyleIdx="3"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E23AC95E-037D-4806-8E51-B78236AD3281}" type="pres">
      <dgm:prSet presAssocID="{B1B2A27F-1B9D-441C-974B-57AFE6D7F357}" presName="text_5" presStyleLbl="node1" presStyleIdx="4" presStyleCnt="5">
        <dgm:presLayoutVars>
          <dgm:bulletEnabled val="1"/>
        </dgm:presLayoutVars>
      </dgm:prSet>
      <dgm:spPr/>
    </dgm:pt>
    <dgm:pt modelId="{43599681-6924-47EC-8BD8-1508872CCD18}" type="pres">
      <dgm:prSet presAssocID="{B1B2A27F-1B9D-441C-974B-57AFE6D7F357}" presName="accent_5" presStyleCnt="0"/>
      <dgm:spPr/>
    </dgm:pt>
    <dgm:pt modelId="{CB69F8A5-A4F9-4344-8E77-66A8FA4DA72D}" type="pres">
      <dgm:prSet presAssocID="{B1B2A27F-1B9D-441C-974B-57AFE6D7F357}" presName="accentRepeatNode" presStyleLbl="solidFgAcc1" presStyleIdx="4"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Lst>
  <dgm:cxnLst>
    <dgm:cxn modelId="{684BF205-D0BC-477A-809D-BAC9E93898ED}" srcId="{0743C219-261E-4519-9E3C-2BBDD84F4D45}" destId="{8B1DB4DF-1E18-4CAC-B1AA-3AF909D319EF}" srcOrd="2" destOrd="0" parTransId="{2958B91C-21DB-4C9D-BE5E-83C441065DE2}" sibTransId="{EA4F5473-9E2F-4CA0-B5B7-3F3A8790DCE9}"/>
    <dgm:cxn modelId="{8C891017-AEC6-4EEC-8F61-EAA63E8339B3}" type="presOf" srcId="{87D9AEE4-8347-4B42-8A0C-622F6925F147}" destId="{2A8FBECC-C112-4C99-8B0D-F93830BAE000}" srcOrd="0" destOrd="0" presId="urn:microsoft.com/office/officeart/2008/layout/VerticalCurvedList"/>
    <dgm:cxn modelId="{5205C81A-32F6-4105-9296-A863CF7FE467}" type="presOf" srcId="{802D8FE0-ED49-4B25-849F-81E79A0072C8}" destId="{634A23F9-708E-44D9-ABE8-B110C69994F9}" srcOrd="0" destOrd="0" presId="urn:microsoft.com/office/officeart/2008/layout/VerticalCurvedList"/>
    <dgm:cxn modelId="{3832D136-0CBC-4833-B8CF-590D2D1E6359}" type="presOf" srcId="{6BF4F056-D8DF-44B9-B3CA-E0D1C494AF6C}" destId="{4158692D-34C0-41B1-B714-0722319C158E}" srcOrd="0" destOrd="0" presId="urn:microsoft.com/office/officeart/2008/layout/VerticalCurvedList"/>
    <dgm:cxn modelId="{1B75CE69-BA3D-4531-8119-4CDB6F6BE0AB}" type="presOf" srcId="{7DF7F752-CE9F-4E29-9937-C7BFC13FEE43}" destId="{4EB7C4B6-A90A-4103-97D0-6F193A14C11D}" srcOrd="0" destOrd="0" presId="urn:microsoft.com/office/officeart/2008/layout/VerticalCurvedList"/>
    <dgm:cxn modelId="{861CF886-AF19-46FE-AAB3-DE9AB6FD12F9}" type="presOf" srcId="{B1B2A27F-1B9D-441C-974B-57AFE6D7F357}" destId="{E23AC95E-037D-4806-8E51-B78236AD3281}" srcOrd="0" destOrd="0" presId="urn:microsoft.com/office/officeart/2008/layout/VerticalCurvedList"/>
    <dgm:cxn modelId="{45C2D08C-51F3-4EFD-9B9C-96B678AF7235}" type="presOf" srcId="{8B1DB4DF-1E18-4CAC-B1AA-3AF909D319EF}" destId="{29766201-5B9B-4D0A-A9D9-8C5A98116EF5}" srcOrd="0" destOrd="0" presId="urn:microsoft.com/office/officeart/2008/layout/VerticalCurvedList"/>
    <dgm:cxn modelId="{FB36D792-05AD-4C79-AA49-0B65BEF7FF77}" srcId="{0743C219-261E-4519-9E3C-2BBDD84F4D45}" destId="{802D8FE0-ED49-4B25-849F-81E79A0072C8}" srcOrd="1" destOrd="0" parTransId="{1F448B0B-45AD-4A98-9499-0DE559CA7DBB}" sibTransId="{0AC80FBD-A632-4889-8BFF-9F8BCB0B14DE}"/>
    <dgm:cxn modelId="{1D0448A9-4AE0-4C17-83B6-7C3DE2F6C43C}" srcId="{0743C219-261E-4519-9E3C-2BBDD84F4D45}" destId="{B1B2A27F-1B9D-441C-974B-57AFE6D7F357}" srcOrd="4" destOrd="0" parTransId="{A51FE066-39AD-4030-8096-AE83486763E4}" sibTransId="{CA32BEE4-AF8E-49B7-AB9C-24F3A034DB13}"/>
    <dgm:cxn modelId="{C8DBD3BB-12AC-4D64-B5E3-0633EF92BEF0}" srcId="{0743C219-261E-4519-9E3C-2BBDD84F4D45}" destId="{7DF7F752-CE9F-4E29-9937-C7BFC13FEE43}" srcOrd="0" destOrd="0" parTransId="{669806E3-8C6D-4AF6-A4CF-674C5EAB9F0D}" sibTransId="{87D9AEE4-8347-4B42-8A0C-622F6925F147}"/>
    <dgm:cxn modelId="{1EA3DAD0-0670-4F94-9739-A5FB4BA60505}" srcId="{0743C219-261E-4519-9E3C-2BBDD84F4D45}" destId="{6BF4F056-D8DF-44B9-B3CA-E0D1C494AF6C}" srcOrd="3" destOrd="0" parTransId="{210918CF-2821-42D0-BFF3-F48CEF723F50}" sibTransId="{982BDF66-214F-44F7-8822-A6F9E779AC7E}"/>
    <dgm:cxn modelId="{82EEF7D8-6708-43B3-B7B8-134D0D963781}" type="presOf" srcId="{0743C219-261E-4519-9E3C-2BBDD84F4D45}" destId="{4C04F1B1-E3EC-4BB5-B8F8-2DB672A6A5AE}" srcOrd="0" destOrd="0" presId="urn:microsoft.com/office/officeart/2008/layout/VerticalCurvedList"/>
    <dgm:cxn modelId="{6CD66003-4F0A-46BE-82B0-F5F03111D0DA}" type="presParOf" srcId="{4C04F1B1-E3EC-4BB5-B8F8-2DB672A6A5AE}" destId="{9A276289-E990-4795-9820-A668BFF3DEF1}" srcOrd="0" destOrd="0" presId="urn:microsoft.com/office/officeart/2008/layout/VerticalCurvedList"/>
    <dgm:cxn modelId="{63277F58-0DDB-4ABD-BE04-4BA075334428}" type="presParOf" srcId="{9A276289-E990-4795-9820-A668BFF3DEF1}" destId="{0BCB5726-49A6-479D-96D3-A947DC7F4F48}" srcOrd="0" destOrd="0" presId="urn:microsoft.com/office/officeart/2008/layout/VerticalCurvedList"/>
    <dgm:cxn modelId="{DE3D515A-43A9-4E59-B93A-C1BED94C5E29}" type="presParOf" srcId="{0BCB5726-49A6-479D-96D3-A947DC7F4F48}" destId="{A0A86F65-A8B1-419D-B13D-E0A5481D11E3}" srcOrd="0" destOrd="0" presId="urn:microsoft.com/office/officeart/2008/layout/VerticalCurvedList"/>
    <dgm:cxn modelId="{D465480E-23AA-4A44-A687-B8B8622A678F}" type="presParOf" srcId="{0BCB5726-49A6-479D-96D3-A947DC7F4F48}" destId="{2A8FBECC-C112-4C99-8B0D-F93830BAE000}" srcOrd="1" destOrd="0" presId="urn:microsoft.com/office/officeart/2008/layout/VerticalCurvedList"/>
    <dgm:cxn modelId="{ABCEAB4C-707F-4AB0-B626-A2B4503B5472}" type="presParOf" srcId="{0BCB5726-49A6-479D-96D3-A947DC7F4F48}" destId="{82A6E4B6-9F7B-4BEC-A78D-10D2F9C2DA3C}" srcOrd="2" destOrd="0" presId="urn:microsoft.com/office/officeart/2008/layout/VerticalCurvedList"/>
    <dgm:cxn modelId="{C947EFD7-6083-4C4F-9277-135CACCC773E}" type="presParOf" srcId="{0BCB5726-49A6-479D-96D3-A947DC7F4F48}" destId="{C44A68BD-0EF7-4FE5-A6CB-25853B17D1D5}" srcOrd="3" destOrd="0" presId="urn:microsoft.com/office/officeart/2008/layout/VerticalCurvedList"/>
    <dgm:cxn modelId="{08E28AB3-C0A6-44BE-99B8-A2D00337A0EA}" type="presParOf" srcId="{9A276289-E990-4795-9820-A668BFF3DEF1}" destId="{4EB7C4B6-A90A-4103-97D0-6F193A14C11D}" srcOrd="1" destOrd="0" presId="urn:microsoft.com/office/officeart/2008/layout/VerticalCurvedList"/>
    <dgm:cxn modelId="{D80846FC-42FC-49E3-8F23-799DF95F7CB6}" type="presParOf" srcId="{9A276289-E990-4795-9820-A668BFF3DEF1}" destId="{9177E3B2-566B-4005-83F9-3DCAEE1F1DB3}" srcOrd="2" destOrd="0" presId="urn:microsoft.com/office/officeart/2008/layout/VerticalCurvedList"/>
    <dgm:cxn modelId="{B4C1340F-C760-4A35-A00C-6E570DC259DE}" type="presParOf" srcId="{9177E3B2-566B-4005-83F9-3DCAEE1F1DB3}" destId="{8A9A9646-E9E7-4C97-872E-49CDFF8F1135}" srcOrd="0" destOrd="0" presId="urn:microsoft.com/office/officeart/2008/layout/VerticalCurvedList"/>
    <dgm:cxn modelId="{1EB98949-B5C1-46A5-909E-01F4F60376AF}" type="presParOf" srcId="{9A276289-E990-4795-9820-A668BFF3DEF1}" destId="{634A23F9-708E-44D9-ABE8-B110C69994F9}" srcOrd="3" destOrd="0" presId="urn:microsoft.com/office/officeart/2008/layout/VerticalCurvedList"/>
    <dgm:cxn modelId="{4C214532-CB1F-4908-9101-F48FC4B90950}" type="presParOf" srcId="{9A276289-E990-4795-9820-A668BFF3DEF1}" destId="{AC75B28E-E20A-4491-8A26-E13E3466193E}" srcOrd="4" destOrd="0" presId="urn:microsoft.com/office/officeart/2008/layout/VerticalCurvedList"/>
    <dgm:cxn modelId="{D7A96115-9A03-44AF-8383-5DB6D41BAD30}" type="presParOf" srcId="{AC75B28E-E20A-4491-8A26-E13E3466193E}" destId="{D5FD181A-C350-4BDC-8754-2FDCC0D7332D}" srcOrd="0" destOrd="0" presId="urn:microsoft.com/office/officeart/2008/layout/VerticalCurvedList"/>
    <dgm:cxn modelId="{28E474F4-0AEB-41F0-B632-300B9DBC3FA4}" type="presParOf" srcId="{9A276289-E990-4795-9820-A668BFF3DEF1}" destId="{29766201-5B9B-4D0A-A9D9-8C5A98116EF5}" srcOrd="5" destOrd="0" presId="urn:microsoft.com/office/officeart/2008/layout/VerticalCurvedList"/>
    <dgm:cxn modelId="{6654E701-16F5-4384-9EF1-C1845E11F351}" type="presParOf" srcId="{9A276289-E990-4795-9820-A668BFF3DEF1}" destId="{55CEEF9A-1686-416D-86E2-C4D2D6C59827}" srcOrd="6" destOrd="0" presId="urn:microsoft.com/office/officeart/2008/layout/VerticalCurvedList"/>
    <dgm:cxn modelId="{4584AF56-DCBB-4FB3-BE88-0C0D11486795}" type="presParOf" srcId="{55CEEF9A-1686-416D-86E2-C4D2D6C59827}" destId="{05E21BE2-E2C6-46D6-A319-BFEB69A4E743}" srcOrd="0" destOrd="0" presId="urn:microsoft.com/office/officeart/2008/layout/VerticalCurvedList"/>
    <dgm:cxn modelId="{4BB8C695-C8B8-4ABB-88EE-0AE8F16E62AA}" type="presParOf" srcId="{9A276289-E990-4795-9820-A668BFF3DEF1}" destId="{4158692D-34C0-41B1-B714-0722319C158E}" srcOrd="7" destOrd="0" presId="urn:microsoft.com/office/officeart/2008/layout/VerticalCurvedList"/>
    <dgm:cxn modelId="{4CCE889E-6395-44B0-9F4C-30E68F1E9685}" type="presParOf" srcId="{9A276289-E990-4795-9820-A668BFF3DEF1}" destId="{6AA54D6B-3906-4FFF-9F1A-DD6EBF8B5983}" srcOrd="8" destOrd="0" presId="urn:microsoft.com/office/officeart/2008/layout/VerticalCurvedList"/>
    <dgm:cxn modelId="{8E6A5CE8-5E3B-44A8-A488-76150A0794B7}" type="presParOf" srcId="{6AA54D6B-3906-4FFF-9F1A-DD6EBF8B5983}" destId="{F03D94A7-D0C1-465D-87C6-1F815145FD84}" srcOrd="0" destOrd="0" presId="urn:microsoft.com/office/officeart/2008/layout/VerticalCurvedList"/>
    <dgm:cxn modelId="{0994430C-E70C-453A-B760-BE9C804530B6}" type="presParOf" srcId="{9A276289-E990-4795-9820-A668BFF3DEF1}" destId="{E23AC95E-037D-4806-8E51-B78236AD3281}" srcOrd="9" destOrd="0" presId="urn:microsoft.com/office/officeart/2008/layout/VerticalCurvedList"/>
    <dgm:cxn modelId="{5F5FD1E8-9030-493D-AADC-DB97DB6F2958}" type="presParOf" srcId="{9A276289-E990-4795-9820-A668BFF3DEF1}" destId="{43599681-6924-47EC-8BD8-1508872CCD18}" srcOrd="10" destOrd="0" presId="urn:microsoft.com/office/officeart/2008/layout/VerticalCurvedList"/>
    <dgm:cxn modelId="{DDF45BA7-1D5C-4740-8065-416B39B3FB3B}" type="presParOf" srcId="{43599681-6924-47EC-8BD8-1508872CCD18}" destId="{CB69F8A5-A4F9-4344-8E77-66A8FA4DA72D}"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F080E9-6EF9-4B1A-83AA-71975C362ACF}"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TW" altLang="en-US"/>
        </a:p>
      </dgm:t>
    </dgm:pt>
    <dgm:pt modelId="{5E13711D-CF28-4687-A689-DEDA79511300}">
      <dgm:prSet phldrT="[文字]"/>
      <dgm:spPr/>
      <dgm:t>
        <a:bodyPr/>
        <a:lstStyle/>
        <a:p>
          <a:endParaRPr lang="zh-TW" altLang="en-US" dirty="0"/>
        </a:p>
      </dgm:t>
    </dgm:pt>
    <dgm:pt modelId="{7AFE029F-6899-4C44-9F23-CD241BE9B6DD}" type="sibTrans" cxnId="{FB8306A6-7A1D-41F1-A4E9-1AEC1D431FB7}">
      <dgm:prSet/>
      <dgm:spPr/>
      <dgm:t>
        <a:bodyPr/>
        <a:lstStyle/>
        <a:p>
          <a:endParaRPr lang="zh-TW" altLang="en-US"/>
        </a:p>
      </dgm:t>
    </dgm:pt>
    <dgm:pt modelId="{7EF7B7DA-1613-4C42-841B-912619BBE92C}" type="parTrans" cxnId="{FB8306A6-7A1D-41F1-A4E9-1AEC1D431FB7}">
      <dgm:prSet/>
      <dgm:spPr/>
      <dgm:t>
        <a:bodyPr/>
        <a:lstStyle/>
        <a:p>
          <a:endParaRPr lang="zh-TW" altLang="en-US"/>
        </a:p>
      </dgm:t>
    </dgm:pt>
    <dgm:pt modelId="{D58F8888-B493-41B4-B5F3-C9C68AF24EAC}">
      <dgm:prSet phldrT="[文字]" custT="1"/>
      <dgm:spPr>
        <a:solidFill>
          <a:schemeClr val="bg2">
            <a:lumMod val="50000"/>
          </a:schemeClr>
        </a:solidFill>
      </dgm:spPr>
      <dgm:t>
        <a:bodyPr/>
        <a:lstStyle/>
        <a:p>
          <a:r>
            <a:rPr lang="zh-TW" altLang="en-US" sz="1800" dirty="0"/>
            <a:t>         </a:t>
          </a:r>
          <a:r>
            <a:rPr lang="zh-TW" altLang="en-US" sz="1800" dirty="0">
              <a:solidFill>
                <a:srgbClr val="FF0000"/>
              </a:solidFill>
            </a:rPr>
            <a:t>圖一</a:t>
          </a:r>
          <a:r>
            <a:rPr lang="en-US" altLang="zh-TW" sz="1800" dirty="0">
              <a:solidFill>
                <a:srgbClr val="FF0000"/>
              </a:solidFill>
            </a:rPr>
            <a:t>(</a:t>
          </a:r>
          <a:r>
            <a:rPr lang="zh-TW" altLang="en-US" sz="1800" dirty="0"/>
            <a:t>在統計每日漲幅時因第一個資料前面沒有東西會算不出來先預設他是</a:t>
          </a:r>
          <a:r>
            <a:rPr lang="en-US" altLang="zh-TW" sz="1800" dirty="0" err="1"/>
            <a:t>NaN</a:t>
          </a:r>
          <a:r>
            <a:rPr lang="en-US" altLang="zh-TW" sz="1800" dirty="0">
              <a:solidFill>
                <a:srgbClr val="FF0000"/>
              </a:solidFill>
            </a:rPr>
            <a:t>)</a:t>
          </a:r>
        </a:p>
        <a:p>
          <a:endParaRPr lang="en-US" altLang="zh-TW" sz="1800" dirty="0"/>
        </a:p>
        <a:p>
          <a:r>
            <a:rPr lang="zh-TW" altLang="en-US" sz="1800" dirty="0"/>
            <a:t>         </a:t>
          </a:r>
          <a:r>
            <a:rPr lang="zh-TW" altLang="en-US" sz="1800" dirty="0">
              <a:solidFill>
                <a:srgbClr val="FF0000"/>
              </a:solidFill>
            </a:rPr>
            <a:t>圖二</a:t>
          </a:r>
          <a:r>
            <a:rPr lang="en-US" altLang="zh-TW" sz="1800" dirty="0">
              <a:solidFill>
                <a:srgbClr val="FF0000"/>
              </a:solidFill>
            </a:rPr>
            <a:t>(</a:t>
          </a:r>
          <a:r>
            <a:rPr lang="zh-TW" altLang="en-US" sz="1800" dirty="0"/>
            <a:t>創建一個</a:t>
          </a:r>
          <a:r>
            <a:rPr lang="en-US" altLang="zh-TW" sz="1800" dirty="0"/>
            <a:t>month</a:t>
          </a:r>
          <a:r>
            <a:rPr lang="zh-TW" altLang="en-US" sz="1800" dirty="0"/>
            <a:t>欄位運用</a:t>
          </a:r>
          <a:r>
            <a:rPr lang="en-US" altLang="zh-TW" sz="1800" dirty="0"/>
            <a:t>Series</a:t>
          </a:r>
          <a:r>
            <a:rPr lang="zh-TW" altLang="en-US" sz="1800" dirty="0"/>
            <a:t>的</a:t>
          </a:r>
          <a:r>
            <a:rPr lang="en-US" altLang="zh-TW" sz="1800" dirty="0"/>
            <a:t>.str</a:t>
          </a:r>
          <a:r>
            <a:rPr lang="zh-TW" altLang="en-US" sz="1800" dirty="0"/>
            <a:t>屬性將期間裡的月份數字取出轉成</a:t>
          </a:r>
          <a:r>
            <a:rPr lang="en-US" altLang="zh-TW" sz="1800" dirty="0"/>
            <a:t>int</a:t>
          </a:r>
          <a:r>
            <a:rPr lang="zh-TW" altLang="en-US" sz="1800" dirty="0"/>
            <a:t>以利統計、畫圖</a:t>
          </a:r>
          <a:r>
            <a:rPr lang="en-US" altLang="zh-TW" sz="1800" dirty="0">
              <a:solidFill>
                <a:srgbClr val="FF0000"/>
              </a:solidFill>
            </a:rPr>
            <a:t>)</a:t>
          </a:r>
          <a:endParaRPr lang="en-US" altLang="zh-TW" sz="1800" dirty="0"/>
        </a:p>
        <a:p>
          <a:endParaRPr lang="en-US" altLang="zh-TW" sz="1800" dirty="0"/>
        </a:p>
        <a:p>
          <a:r>
            <a:rPr lang="zh-TW" altLang="en-US" sz="1800" dirty="0"/>
            <a:t>         </a:t>
          </a:r>
          <a:r>
            <a:rPr lang="zh-TW" altLang="en-US" sz="1800" dirty="0">
              <a:solidFill>
                <a:srgbClr val="FF0000"/>
              </a:solidFill>
            </a:rPr>
            <a:t>圖三</a:t>
          </a:r>
          <a:r>
            <a:rPr lang="en-US" altLang="zh-TW" sz="1800" dirty="0">
              <a:solidFill>
                <a:srgbClr val="FF0000"/>
              </a:solidFill>
            </a:rPr>
            <a:t>(</a:t>
          </a:r>
          <a:r>
            <a:rPr lang="zh-TW" altLang="en-US" sz="1800" dirty="0"/>
            <a:t>用遮罩塞選月漲幅有大於</a:t>
          </a:r>
          <a:r>
            <a:rPr lang="en-US" altLang="zh-TW" sz="1800" dirty="0"/>
            <a:t>0</a:t>
          </a:r>
          <a:r>
            <a:rPr lang="zh-TW" altLang="en-US" sz="1800" dirty="0"/>
            <a:t>的</a:t>
          </a:r>
          <a:r>
            <a:rPr lang="en-US" altLang="zh-TW" sz="1800" dirty="0"/>
            <a:t>row</a:t>
          </a:r>
          <a:r>
            <a:rPr lang="zh-TW" altLang="en-US" sz="1800" dirty="0"/>
            <a:t>，再把布林值放進新欄位</a:t>
          </a:r>
          <a:r>
            <a:rPr lang="en-US" altLang="zh-TW" sz="1800" dirty="0"/>
            <a:t>[“</a:t>
          </a:r>
          <a:r>
            <a:rPr lang="zh-TW" altLang="en-US" sz="1800" dirty="0"/>
            <a:t>漲幅</a:t>
          </a:r>
          <a:r>
            <a:rPr lang="en-US" altLang="zh-TW" sz="1800" dirty="0"/>
            <a:t>&gt;0”]</a:t>
          </a:r>
          <a:r>
            <a:rPr lang="zh-TW" altLang="en-US" sz="1800" dirty="0"/>
            <a:t>以利統計，在使用</a:t>
          </a:r>
          <a:r>
            <a:rPr lang="en-US" altLang="zh-TW" sz="1800" dirty="0" err="1"/>
            <a:t>groupby</a:t>
          </a:r>
          <a:r>
            <a:rPr lang="zh-TW" altLang="en-US" sz="1800" dirty="0"/>
            <a:t>將月份分組並統計每月漲幅大於</a:t>
          </a:r>
          <a:r>
            <a:rPr lang="en-US" altLang="zh-TW" sz="1800" dirty="0"/>
            <a:t>0</a:t>
          </a:r>
          <a:r>
            <a:rPr lang="zh-TW" altLang="en-US" sz="1800" dirty="0"/>
            <a:t>的數量</a:t>
          </a:r>
          <a:r>
            <a:rPr lang="en-US" altLang="zh-TW" sz="1800" dirty="0">
              <a:solidFill>
                <a:srgbClr val="FF0000"/>
              </a:solidFill>
            </a:rPr>
            <a:t>)</a:t>
          </a:r>
          <a:endParaRPr lang="en-US" altLang="zh-TW" sz="1800" dirty="0"/>
        </a:p>
      </dgm:t>
    </dgm:pt>
    <dgm:pt modelId="{9D16E57D-EE6A-4B5B-B84F-8B228BFDAF7D}" type="sibTrans" cxnId="{15F509DB-C462-4309-B6A7-4F3BF2DE4A3E}">
      <dgm:prSet/>
      <dgm:spPr/>
      <dgm:t>
        <a:bodyPr/>
        <a:lstStyle/>
        <a:p>
          <a:endParaRPr lang="zh-TW" altLang="en-US"/>
        </a:p>
      </dgm:t>
    </dgm:pt>
    <dgm:pt modelId="{BCE55263-A55C-4986-A8AB-06D81440A8B1}" type="parTrans" cxnId="{15F509DB-C462-4309-B6A7-4F3BF2DE4A3E}">
      <dgm:prSet/>
      <dgm:spPr/>
      <dgm:t>
        <a:bodyPr/>
        <a:lstStyle/>
        <a:p>
          <a:endParaRPr lang="zh-TW" altLang="en-US"/>
        </a:p>
      </dgm:t>
    </dgm:pt>
    <dgm:pt modelId="{8D809162-4F02-475F-979E-D17BCAFD95D6}" type="pres">
      <dgm:prSet presAssocID="{7DF080E9-6EF9-4B1A-83AA-71975C362ACF}" presName="linear" presStyleCnt="0">
        <dgm:presLayoutVars>
          <dgm:animLvl val="lvl"/>
          <dgm:resizeHandles val="exact"/>
        </dgm:presLayoutVars>
      </dgm:prSet>
      <dgm:spPr/>
    </dgm:pt>
    <dgm:pt modelId="{1D7D5CBD-F3EA-4756-9FCE-B6DC1619A96D}" type="pres">
      <dgm:prSet presAssocID="{D58F8888-B493-41B4-B5F3-C9C68AF24EAC}" presName="parentText" presStyleLbl="node1" presStyleIdx="0" presStyleCnt="1" custScaleY="715553" custLinFactY="8809" custLinFactNeighborX="3093" custLinFactNeighborY="100000">
        <dgm:presLayoutVars>
          <dgm:chMax val="0"/>
          <dgm:bulletEnabled val="1"/>
        </dgm:presLayoutVars>
      </dgm:prSet>
      <dgm:spPr/>
    </dgm:pt>
    <dgm:pt modelId="{FA593814-1DE2-4348-B96B-F82ED39FCD3B}" type="pres">
      <dgm:prSet presAssocID="{D58F8888-B493-41B4-B5F3-C9C68AF24EAC}" presName="childText" presStyleLbl="revTx" presStyleIdx="0" presStyleCnt="1">
        <dgm:presLayoutVars>
          <dgm:bulletEnabled val="1"/>
        </dgm:presLayoutVars>
      </dgm:prSet>
      <dgm:spPr/>
    </dgm:pt>
  </dgm:ptLst>
  <dgm:cxnLst>
    <dgm:cxn modelId="{8CED1608-0BAA-4080-9C0E-6AA1654CEF4E}" type="presOf" srcId="{D58F8888-B493-41B4-B5F3-C9C68AF24EAC}" destId="{1D7D5CBD-F3EA-4756-9FCE-B6DC1619A96D}" srcOrd="0" destOrd="0" presId="urn:microsoft.com/office/officeart/2005/8/layout/vList2"/>
    <dgm:cxn modelId="{FB8306A6-7A1D-41F1-A4E9-1AEC1D431FB7}" srcId="{D58F8888-B493-41B4-B5F3-C9C68AF24EAC}" destId="{5E13711D-CF28-4687-A689-DEDA79511300}" srcOrd="0" destOrd="0" parTransId="{7EF7B7DA-1613-4C42-841B-912619BBE92C}" sibTransId="{7AFE029F-6899-4C44-9F23-CD241BE9B6DD}"/>
    <dgm:cxn modelId="{FF8848AA-1690-4B42-8756-0E1FE83B127B}" type="presOf" srcId="{5E13711D-CF28-4687-A689-DEDA79511300}" destId="{FA593814-1DE2-4348-B96B-F82ED39FCD3B}" srcOrd="0" destOrd="0" presId="urn:microsoft.com/office/officeart/2005/8/layout/vList2"/>
    <dgm:cxn modelId="{7CF700BD-2903-4010-9047-6FE49DB86602}" type="presOf" srcId="{7DF080E9-6EF9-4B1A-83AA-71975C362ACF}" destId="{8D809162-4F02-475F-979E-D17BCAFD95D6}" srcOrd="0" destOrd="0" presId="urn:microsoft.com/office/officeart/2005/8/layout/vList2"/>
    <dgm:cxn modelId="{15F509DB-C462-4309-B6A7-4F3BF2DE4A3E}" srcId="{7DF080E9-6EF9-4B1A-83AA-71975C362ACF}" destId="{D58F8888-B493-41B4-B5F3-C9C68AF24EAC}" srcOrd="0" destOrd="0" parTransId="{BCE55263-A55C-4986-A8AB-06D81440A8B1}" sibTransId="{9D16E57D-EE6A-4B5B-B84F-8B228BFDAF7D}"/>
    <dgm:cxn modelId="{07088EA1-DB4B-4F2B-9ED5-0C7AB0EFECE9}" type="presParOf" srcId="{8D809162-4F02-475F-979E-D17BCAFD95D6}" destId="{1D7D5CBD-F3EA-4756-9FCE-B6DC1619A96D}" srcOrd="0" destOrd="0" presId="urn:microsoft.com/office/officeart/2005/8/layout/vList2"/>
    <dgm:cxn modelId="{F0272861-6618-47C5-9807-23D175102650}" type="presParOf" srcId="{8D809162-4F02-475F-979E-D17BCAFD95D6}" destId="{FA593814-1DE2-4348-B96B-F82ED39FCD3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04.  </a:t>
          </a:r>
          <a:r>
            <a:rPr lang="zh-TW" altLang="en-US" sz="6000" dirty="0">
              <a:solidFill>
                <a:schemeClr val="bg1">
                  <a:lumMod val="95000"/>
                </a:schemeClr>
              </a:solidFill>
            </a:rPr>
            <a:t>問題與解決</a:t>
          </a: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05.  </a:t>
          </a:r>
          <a:r>
            <a:rPr lang="zh-TW" altLang="en-US" sz="6000" dirty="0">
              <a:solidFill>
                <a:schemeClr val="bg1">
                  <a:lumMod val="95000"/>
                </a:schemeClr>
              </a:solidFill>
            </a:rPr>
            <a:t>總結與感想</a:t>
          </a: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01.</a:t>
          </a:r>
          <a:r>
            <a:rPr lang="zh-TW" altLang="en-US" sz="6000" dirty="0">
              <a:solidFill>
                <a:schemeClr val="bg1">
                  <a:lumMod val="95000"/>
                </a:schemeClr>
              </a:solidFill>
            </a:rPr>
            <a:t>  選取資料動機</a:t>
          </a: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B4A631-9252-4BDD-B4B9-AAA4BB6D65A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TW" altLang="en-US"/>
        </a:p>
      </dgm:t>
    </dgm:pt>
    <dgm:pt modelId="{B8322693-7B69-437D-885A-8E599122A161}">
      <dgm:prSet phldrT="[文字]" custT="1"/>
      <dgm:spPr/>
      <dgm:t>
        <a:bodyPr/>
        <a:lstStyle/>
        <a:p>
          <a:r>
            <a:rPr lang="en-US" altLang="zh-TW" sz="1500" dirty="0">
              <a:latin typeface="Yu Gothic UI Semibold" panose="020B0700000000000000" pitchFamily="34" charset="-128"/>
              <a:ea typeface="Yu Gothic UI Semibold" panose="020B0700000000000000" pitchFamily="34" charset="-128"/>
            </a:rPr>
            <a:t>1.</a:t>
          </a:r>
          <a:r>
            <a:rPr lang="zh-TW" altLang="en-US" sz="1500" dirty="0">
              <a:latin typeface="Yu Gothic UI Semibold" panose="020B0700000000000000" pitchFamily="34" charset="-128"/>
              <a:ea typeface="Yu Gothic UI Semibold" panose="020B0700000000000000" pitchFamily="34" charset="-128"/>
            </a:rPr>
            <a:t>政府資料開放平台</a:t>
          </a:r>
          <a:r>
            <a:rPr lang="en-US" altLang="zh-TW" sz="1500" dirty="0">
              <a:latin typeface="Yu Gothic UI Semibold" panose="020B0700000000000000" pitchFamily="34" charset="-128"/>
              <a:ea typeface="Yu Gothic UI Semibold" panose="020B0700000000000000" pitchFamily="34" charset="-128"/>
            </a:rPr>
            <a:t>(</a:t>
          </a:r>
          <a:r>
            <a:rPr lang="zh-TW" altLang="en-US" sz="1500" dirty="0">
              <a:latin typeface="Yu Gothic UI Semibold" panose="020B0700000000000000" pitchFamily="34" charset="-128"/>
              <a:ea typeface="Yu Gothic UI Semibold" panose="020B0700000000000000" pitchFamily="34" charset="-128"/>
            </a:rPr>
            <a:t>加權平均股價</a:t>
          </a:r>
          <a:r>
            <a:rPr lang="en-US" altLang="zh-TW" sz="1500" dirty="0">
              <a:latin typeface="Yu Gothic UI Semibold" panose="020B0700000000000000" pitchFamily="34" charset="-128"/>
              <a:ea typeface="Yu Gothic UI Semibold" panose="020B0700000000000000" pitchFamily="34" charset="-128"/>
            </a:rPr>
            <a:t>)</a:t>
          </a:r>
          <a:r>
            <a:rPr lang="zh-TW" altLang="en-US" sz="1500" dirty="0">
              <a:latin typeface="Yu Gothic UI Semibold" panose="020B0700000000000000" pitchFamily="34" charset="-128"/>
              <a:ea typeface="Yu Gothic UI Semibold" panose="020B0700000000000000" pitchFamily="34" charset="-128"/>
            </a:rPr>
            <a:t> </a:t>
          </a:r>
          <a:endParaRPr lang="en-US" altLang="zh-TW" sz="1500" dirty="0">
            <a:latin typeface="Yu Gothic UI Semibold" panose="020B0700000000000000" pitchFamily="34" charset="-128"/>
            <a:ea typeface="Yu Gothic UI Semibold" panose="020B0700000000000000" pitchFamily="34" charset="-128"/>
          </a:endParaRPr>
        </a:p>
        <a:p>
          <a:r>
            <a:rPr lang="zh-TW" altLang="en-US" sz="1500" dirty="0">
              <a:latin typeface="Yu Gothic UI Semibold" panose="020B0700000000000000" pitchFamily="34" charset="-128"/>
              <a:ea typeface="Yu Gothic UI Semibold" panose="020B0700000000000000" pitchFamily="34" charset="-128"/>
            </a:rPr>
            <a:t>網址</a:t>
          </a:r>
          <a:r>
            <a:rPr lang="en-US" altLang="zh-TW" sz="1500" dirty="0">
              <a:latin typeface="Yu Gothic UI Semibold" panose="020B0700000000000000" pitchFamily="34" charset="-128"/>
              <a:ea typeface="Yu Gothic UI Semibold" panose="020B0700000000000000" pitchFamily="34" charset="-128"/>
            </a:rPr>
            <a:t>:</a:t>
          </a:r>
          <a:r>
            <a:rPr lang="zh-TW" altLang="en-US" sz="1500" dirty="0">
              <a:latin typeface="Yu Gothic UI Semibold" panose="020B0700000000000000" pitchFamily="34" charset="-128"/>
              <a:ea typeface="Yu Gothic UI Semibold" panose="020B0700000000000000" pitchFamily="34" charset="-128"/>
            </a:rPr>
            <a:t> </a:t>
          </a:r>
          <a:r>
            <a:rPr lang="en-US" altLang="en-US" sz="1500" dirty="0">
              <a:solidFill>
                <a:srgbClr val="0070C0"/>
              </a:solidFill>
            </a:rPr>
            <a:t>https://data.gov.tw/dataset/10804</a:t>
          </a:r>
          <a:endParaRPr lang="zh-TW" altLang="en-US" sz="1500" dirty="0">
            <a:solidFill>
              <a:srgbClr val="0070C0"/>
            </a:solidFill>
          </a:endParaRPr>
        </a:p>
      </dgm:t>
    </dgm:pt>
    <dgm:pt modelId="{F144B795-8162-495A-95FD-075F46987576}" type="parTrans" cxnId="{D8549487-9A43-4A8B-A709-D81E1C155E3A}">
      <dgm:prSet/>
      <dgm:spPr/>
      <dgm:t>
        <a:bodyPr/>
        <a:lstStyle/>
        <a:p>
          <a:endParaRPr lang="zh-TW" altLang="en-US"/>
        </a:p>
      </dgm:t>
    </dgm:pt>
    <dgm:pt modelId="{F0229D34-F3BC-4509-A287-AEBB4E3501D4}" type="sibTrans" cxnId="{D8549487-9A43-4A8B-A709-D81E1C155E3A}">
      <dgm:prSet/>
      <dgm:spPr/>
      <dgm:t>
        <a:bodyPr/>
        <a:lstStyle/>
        <a:p>
          <a:endParaRPr lang="zh-TW" altLang="en-US"/>
        </a:p>
      </dgm:t>
    </dgm:pt>
    <dgm:pt modelId="{0D289DE5-09CD-45E0-BD3C-E2AD6125E999}">
      <dgm:prSet phldrT="[文字]" custT="1"/>
      <dgm:spPr/>
      <dgm:t>
        <a:bodyPr/>
        <a:lstStyle/>
        <a:p>
          <a:r>
            <a:rPr lang="en-US" altLang="zh-TW" sz="1500" dirty="0">
              <a:latin typeface="Yu Gothic UI Semibold" panose="020B0700000000000000" pitchFamily="34" charset="-128"/>
              <a:ea typeface="Yu Gothic UI Semibold" panose="020B0700000000000000" pitchFamily="34" charset="-128"/>
            </a:rPr>
            <a:t>2.</a:t>
          </a:r>
          <a:r>
            <a:rPr lang="zh-TW" altLang="en-US" sz="1500" dirty="0">
              <a:latin typeface="Yu Gothic UI Semibold" panose="020B0700000000000000" pitchFamily="34" charset="-128"/>
              <a:ea typeface="Yu Gothic UI Semibold" panose="020B0700000000000000" pitchFamily="34" charset="-128"/>
            </a:rPr>
            <a:t>撿股讚</a:t>
          </a:r>
          <a:endParaRPr lang="en-US" altLang="zh-TW" sz="1500" dirty="0">
            <a:latin typeface="Yu Gothic UI Semibold" panose="020B0700000000000000" pitchFamily="34" charset="-128"/>
            <a:ea typeface="Yu Gothic UI Semibold" panose="020B0700000000000000" pitchFamily="34" charset="-128"/>
          </a:endParaRPr>
        </a:p>
        <a:p>
          <a:r>
            <a:rPr lang="zh-TW" altLang="en-US" sz="1500" dirty="0">
              <a:latin typeface="Yu Gothic UI Semibold" panose="020B0700000000000000" pitchFamily="34" charset="-128"/>
              <a:ea typeface="Yu Gothic UI Semibold" panose="020B0700000000000000" pitchFamily="34" charset="-128"/>
            </a:rPr>
            <a:t>網址</a:t>
          </a:r>
          <a:r>
            <a:rPr lang="en-US" altLang="zh-TW" sz="1500" dirty="0">
              <a:latin typeface="Yu Gothic UI Semibold" panose="020B0700000000000000" pitchFamily="34" charset="-128"/>
              <a:ea typeface="Yu Gothic UI Semibold" panose="020B0700000000000000" pitchFamily="34" charset="-128"/>
            </a:rPr>
            <a:t>:</a:t>
          </a:r>
          <a:r>
            <a:rPr lang="en-US" altLang="zh-TW" sz="1500" dirty="0">
              <a:solidFill>
                <a:srgbClr val="0070C0"/>
              </a:solidFill>
              <a:latin typeface="Yu Gothic UI Semibold" panose="020B0700000000000000" pitchFamily="34" charset="-128"/>
              <a:ea typeface="Yu Gothic UI Semibold" panose="020B0700000000000000" pitchFamily="34" charset="-128"/>
            </a:rPr>
            <a:t>https://stock.wespai.com/p/3752</a:t>
          </a:r>
        </a:p>
      </dgm:t>
    </dgm:pt>
    <dgm:pt modelId="{79051B18-924E-439C-8004-FDCC1771134B}" type="parTrans" cxnId="{859FA6CF-CB2C-4149-BC9E-3C4A0DECD1ED}">
      <dgm:prSet/>
      <dgm:spPr/>
      <dgm:t>
        <a:bodyPr/>
        <a:lstStyle/>
        <a:p>
          <a:endParaRPr lang="zh-TW" altLang="en-US"/>
        </a:p>
      </dgm:t>
    </dgm:pt>
    <dgm:pt modelId="{1170EF48-52A3-499C-B127-66342D1C06E3}" type="sibTrans" cxnId="{859FA6CF-CB2C-4149-BC9E-3C4A0DECD1ED}">
      <dgm:prSet/>
      <dgm:spPr/>
      <dgm:t>
        <a:bodyPr/>
        <a:lstStyle/>
        <a:p>
          <a:endParaRPr lang="zh-TW" altLang="en-US"/>
        </a:p>
      </dgm:t>
    </dgm:pt>
    <dgm:pt modelId="{7C38D259-9B64-4F87-8B4F-E52514A34A7C}">
      <dgm:prSet phldrT="[文字]" phldr="1"/>
      <dgm:spPr/>
      <dgm:t>
        <a:bodyPr/>
        <a:lstStyle/>
        <a:p>
          <a:endParaRPr lang="zh-TW" altLang="en-US" dirty="0"/>
        </a:p>
      </dgm:t>
    </dgm:pt>
    <dgm:pt modelId="{E3D6A2EA-2435-4880-987E-0D67E539156D}" type="sibTrans" cxnId="{4B942D29-D9AB-4BD8-B39F-0A5EBEAD1331}">
      <dgm:prSet/>
      <dgm:spPr/>
      <dgm:t>
        <a:bodyPr/>
        <a:lstStyle/>
        <a:p>
          <a:endParaRPr lang="zh-TW" altLang="en-US"/>
        </a:p>
      </dgm:t>
    </dgm:pt>
    <dgm:pt modelId="{A5D48806-E4C6-43E9-AC61-0D8681679AC6}" type="parTrans" cxnId="{4B942D29-D9AB-4BD8-B39F-0A5EBEAD1331}">
      <dgm:prSet/>
      <dgm:spPr/>
      <dgm:t>
        <a:bodyPr/>
        <a:lstStyle/>
        <a:p>
          <a:endParaRPr lang="zh-TW" altLang="en-US"/>
        </a:p>
      </dgm:t>
    </dgm:pt>
    <dgm:pt modelId="{E2372113-540E-44AE-9858-51A39C426F4D}">
      <dgm:prSet phldrT="[文字]" custT="1"/>
      <dgm:spPr/>
      <dgm:t>
        <a:bodyPr/>
        <a:lstStyle/>
        <a:p>
          <a:r>
            <a:rPr lang="en-US" altLang="zh-TW" sz="1500" dirty="0">
              <a:solidFill>
                <a:schemeClr val="tx1"/>
              </a:solidFill>
              <a:latin typeface="Yu Gothic UI Semibold" panose="020B0700000000000000" pitchFamily="34" charset="-128"/>
              <a:ea typeface="Yu Gothic UI Semibold" panose="020B0700000000000000" pitchFamily="34" charset="-128"/>
            </a:rPr>
            <a:t>3.goodinfo!</a:t>
          </a:r>
        </a:p>
        <a:p>
          <a:r>
            <a:rPr lang="zh-TW" altLang="en-US" sz="1500" dirty="0">
              <a:solidFill>
                <a:schemeClr val="tx1"/>
              </a:solidFill>
              <a:latin typeface="Yu Gothic UI Semibold" panose="020B0700000000000000" pitchFamily="34" charset="-128"/>
              <a:ea typeface="Yu Gothic UI Semibold" panose="020B0700000000000000" pitchFamily="34" charset="-128"/>
            </a:rPr>
            <a:t>網址</a:t>
          </a:r>
          <a:r>
            <a:rPr lang="en-US" altLang="zh-TW" sz="1500" dirty="0">
              <a:solidFill>
                <a:schemeClr val="tx1"/>
              </a:solidFill>
              <a:latin typeface="Yu Gothic UI Semibold" panose="020B0700000000000000" pitchFamily="34" charset="-128"/>
              <a:ea typeface="Yu Gothic UI Semibold" panose="020B0700000000000000" pitchFamily="34" charset="-128"/>
            </a:rPr>
            <a:t>:</a:t>
          </a:r>
          <a:r>
            <a:rPr lang="en-US" altLang="zh-TW" sz="1500" dirty="0">
              <a:solidFill>
                <a:srgbClr val="0070C0"/>
              </a:solidFill>
              <a:latin typeface="Yu Gothic UI Semibold" panose="020B0700000000000000" pitchFamily="34" charset="-128"/>
              <a:ea typeface="Yu Gothic UI Semibold" panose="020B0700000000000000" pitchFamily="34" charset="-128"/>
            </a:rPr>
            <a:t>https://goodinfo.tw/</a:t>
          </a:r>
          <a:r>
            <a:rPr lang="en-US" altLang="zh-TW" sz="1500" dirty="0" err="1">
              <a:solidFill>
                <a:srgbClr val="0070C0"/>
              </a:solidFill>
              <a:latin typeface="Yu Gothic UI Semibold" panose="020B0700000000000000" pitchFamily="34" charset="-128"/>
              <a:ea typeface="Yu Gothic UI Semibold" panose="020B0700000000000000" pitchFamily="34" charset="-128"/>
            </a:rPr>
            <a:t>tw</a:t>
          </a:r>
          <a:r>
            <a:rPr lang="en-US" altLang="zh-TW" sz="1500" dirty="0">
              <a:solidFill>
                <a:srgbClr val="0070C0"/>
              </a:solidFill>
              <a:latin typeface="Yu Gothic UI Semibold" panose="020B0700000000000000" pitchFamily="34" charset="-128"/>
              <a:ea typeface="Yu Gothic UI Semibold" panose="020B0700000000000000" pitchFamily="34" charset="-128"/>
            </a:rPr>
            <a:t>/index.asp</a:t>
          </a:r>
        </a:p>
      </dgm:t>
    </dgm:pt>
    <dgm:pt modelId="{83BC4071-2B53-44BD-B89B-F6CFED17E68E}" type="parTrans" cxnId="{30778C90-BED8-4DD6-B726-2572190ACAB0}">
      <dgm:prSet/>
      <dgm:spPr/>
      <dgm:t>
        <a:bodyPr/>
        <a:lstStyle/>
        <a:p>
          <a:endParaRPr lang="zh-TW" altLang="en-US"/>
        </a:p>
      </dgm:t>
    </dgm:pt>
    <dgm:pt modelId="{534521E5-17E9-4089-B791-94EB63DAA20F}" type="sibTrans" cxnId="{30778C90-BED8-4DD6-B726-2572190ACAB0}">
      <dgm:prSet/>
      <dgm:spPr/>
      <dgm:t>
        <a:bodyPr/>
        <a:lstStyle/>
        <a:p>
          <a:endParaRPr lang="zh-TW" altLang="en-US"/>
        </a:p>
      </dgm:t>
    </dgm:pt>
    <dgm:pt modelId="{91299886-4433-434C-A705-DD2AF6F5C262}">
      <dgm:prSet phldrT="[文字]" custT="1"/>
      <dgm:spPr/>
      <dgm:t>
        <a:bodyPr/>
        <a:lstStyle/>
        <a:p>
          <a:r>
            <a:rPr lang="en-US" altLang="zh-TW" sz="1400" dirty="0">
              <a:solidFill>
                <a:schemeClr val="tx1"/>
              </a:solidFill>
              <a:latin typeface="Yu Gothic UI Semibold" panose="020B0700000000000000" pitchFamily="34" charset="-128"/>
              <a:ea typeface="Yu Gothic UI Semibold" panose="020B0700000000000000" pitchFamily="34" charset="-128"/>
            </a:rPr>
            <a:t>4.</a:t>
          </a:r>
          <a:r>
            <a:rPr lang="zh-TW" altLang="en-US" sz="1400" dirty="0">
              <a:solidFill>
                <a:schemeClr val="tx1"/>
              </a:solidFill>
              <a:latin typeface="Yu Gothic UI Semibold" panose="020B0700000000000000" pitchFamily="34" charset="-128"/>
              <a:ea typeface="Yu Gothic UI Semibold" panose="020B0700000000000000" pitchFamily="34" charset="-128"/>
            </a:rPr>
            <a:t>嗨投資</a:t>
          </a:r>
          <a:endParaRPr lang="en-US" altLang="zh-TW" sz="1400" dirty="0">
            <a:solidFill>
              <a:schemeClr val="tx1"/>
            </a:solidFill>
            <a:latin typeface="Yu Gothic UI Semibold" panose="020B0700000000000000" pitchFamily="34" charset="-128"/>
            <a:ea typeface="Yu Gothic UI Semibold" panose="020B0700000000000000" pitchFamily="34" charset="-128"/>
          </a:endParaRPr>
        </a:p>
        <a:p>
          <a:r>
            <a:rPr lang="zh-TW" altLang="en-US" sz="14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dirty="0">
              <a:solidFill>
                <a:srgbClr val="0070C0"/>
              </a:solidFill>
              <a:latin typeface="Yu Gothic UI Semibold" panose="020B0700000000000000" pitchFamily="34" charset="-128"/>
              <a:ea typeface="Yu Gothic UI Semibold" panose="020B0700000000000000" pitchFamily="34" charset="-128"/>
            </a:rPr>
            <a:t>:https://histock.tw/stock/1215/%E6%9C%AC%E7%9B%8A%E6%AF%94</a:t>
          </a:r>
        </a:p>
      </dgm:t>
    </dgm:pt>
    <dgm:pt modelId="{A17CB1DD-B4C8-40A4-934C-1B494B9483E7}" type="parTrans" cxnId="{587CC4ED-CC08-4446-A1F3-56A8E7A3FDED}">
      <dgm:prSet/>
      <dgm:spPr/>
      <dgm:t>
        <a:bodyPr/>
        <a:lstStyle/>
        <a:p>
          <a:endParaRPr lang="zh-TW" altLang="en-US"/>
        </a:p>
      </dgm:t>
    </dgm:pt>
    <dgm:pt modelId="{9868DF22-6734-47BE-BDAF-DF78194BFCD2}" type="sibTrans" cxnId="{587CC4ED-CC08-4446-A1F3-56A8E7A3FDED}">
      <dgm:prSet/>
      <dgm:spPr/>
      <dgm:t>
        <a:bodyPr/>
        <a:lstStyle/>
        <a:p>
          <a:endParaRPr lang="zh-TW" altLang="en-US"/>
        </a:p>
      </dgm:t>
    </dgm:pt>
    <dgm:pt modelId="{8476FCC8-6E1E-4B42-A775-AFCFE574012B}">
      <dgm:prSet phldrT="[文字]" custT="1"/>
      <dgm:spPr/>
      <dgm:t>
        <a:bodyPr/>
        <a:lstStyle/>
        <a:p>
          <a:r>
            <a:rPr lang="en-US" altLang="zh-TW" sz="1400" dirty="0">
              <a:solidFill>
                <a:schemeClr val="tx1"/>
              </a:solidFill>
              <a:latin typeface="Yu Gothic UI Semibold" panose="020B0700000000000000" pitchFamily="34" charset="-128"/>
              <a:ea typeface="Yu Gothic UI Semibold" panose="020B0700000000000000" pitchFamily="34" charset="-128"/>
            </a:rPr>
            <a:t>5.</a:t>
          </a:r>
          <a:r>
            <a:rPr lang="zh-TW" altLang="en-US" sz="1400" dirty="0">
              <a:latin typeface="Yu Gothic UI Semibold" panose="020B0700000000000000" pitchFamily="34" charset="-128"/>
              <a:ea typeface="Yu Gothic UI Semibold" panose="020B0700000000000000" pitchFamily="34" charset="-128"/>
            </a:rPr>
            <a:t>政府資料開放平台 </a:t>
          </a:r>
          <a:r>
            <a:rPr lang="en-US" altLang="zh-TW" sz="1400" dirty="0">
              <a:latin typeface="Yu Gothic UI Semibold" panose="020B0700000000000000" pitchFamily="34" charset="-128"/>
              <a:ea typeface="Yu Gothic UI Semibold" panose="020B0700000000000000" pitchFamily="34" charset="-128"/>
            </a:rPr>
            <a:t>(PMI)</a:t>
          </a:r>
        </a:p>
        <a:p>
          <a:r>
            <a:rPr lang="zh-TW" altLang="en-US" sz="14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dirty="0">
              <a:solidFill>
                <a:srgbClr val="0070C0"/>
              </a:solidFill>
              <a:latin typeface="Yu Gothic UI Semibold" panose="020B0700000000000000" pitchFamily="34" charset="-128"/>
              <a:ea typeface="Yu Gothic UI Semibold" panose="020B0700000000000000" pitchFamily="34" charset="-128"/>
            </a:rPr>
            <a:t>:https://data.gov.tw/dataset/6100</a:t>
          </a:r>
        </a:p>
      </dgm:t>
    </dgm:pt>
    <dgm:pt modelId="{713DDF23-C0BA-4FF6-AD1F-5F088D957659}" type="parTrans" cxnId="{A43D630E-8DEA-4B67-AD9F-48A7E85E6F8C}">
      <dgm:prSet/>
      <dgm:spPr/>
      <dgm:t>
        <a:bodyPr/>
        <a:lstStyle/>
        <a:p>
          <a:endParaRPr lang="zh-TW" altLang="en-US"/>
        </a:p>
      </dgm:t>
    </dgm:pt>
    <dgm:pt modelId="{206C2E48-3DB3-40C9-B4D6-27C5C5191692}" type="sibTrans" cxnId="{A43D630E-8DEA-4B67-AD9F-48A7E85E6F8C}">
      <dgm:prSet/>
      <dgm:spPr/>
      <dgm:t>
        <a:bodyPr/>
        <a:lstStyle/>
        <a:p>
          <a:endParaRPr lang="zh-TW" altLang="en-US"/>
        </a:p>
      </dgm:t>
    </dgm:pt>
    <dgm:pt modelId="{6FB04F2D-1AC7-4211-8636-0D2FE83C8F9F}">
      <dgm:prSet phldrT="[文字]" custT="1"/>
      <dgm:spPr/>
      <dgm:t>
        <a:bodyPr/>
        <a:lstStyle/>
        <a:p>
          <a:r>
            <a:rPr lang="en-US" altLang="zh-TW" sz="1400">
              <a:solidFill>
                <a:schemeClr val="tx1"/>
              </a:solidFill>
              <a:latin typeface="Yu Gothic UI Semibold" panose="020B0700000000000000" pitchFamily="34" charset="-128"/>
              <a:ea typeface="Yu Gothic UI Semibold" panose="020B0700000000000000" pitchFamily="34" charset="-128"/>
            </a:rPr>
            <a:t>6.</a:t>
          </a:r>
          <a:r>
            <a:rPr lang="zh-TW" altLang="en-US" sz="1400">
              <a:solidFill>
                <a:schemeClr val="tx1"/>
              </a:solidFill>
              <a:latin typeface="Yu Gothic UI Semibold" panose="020B0700000000000000" pitchFamily="34" charset="-128"/>
              <a:ea typeface="Yu Gothic UI Semibold" panose="020B0700000000000000" pitchFamily="34" charset="-128"/>
            </a:rPr>
            <a:t>國發會，玉米期貨價格</a:t>
          </a:r>
          <a:endParaRPr lang="en-US" altLang="zh-TW" sz="1400">
            <a:solidFill>
              <a:schemeClr val="tx1"/>
            </a:solidFill>
            <a:latin typeface="Yu Gothic UI Semibold" panose="020B0700000000000000" pitchFamily="34" charset="-128"/>
            <a:ea typeface="Yu Gothic UI Semibold" panose="020B0700000000000000" pitchFamily="34" charset="-128"/>
          </a:endParaRPr>
        </a:p>
        <a:p>
          <a:r>
            <a:rPr lang="zh-TW" altLang="en-US" sz="1400">
              <a:solidFill>
                <a:schemeClr val="tx1"/>
              </a:solidFill>
              <a:latin typeface="Yu Gothic UI Semibold" panose="020B0700000000000000" pitchFamily="34" charset="-128"/>
              <a:ea typeface="Yu Gothic UI Semibold" panose="020B0700000000000000" pitchFamily="34" charset="-128"/>
            </a:rPr>
            <a:t>網址</a:t>
          </a:r>
          <a:r>
            <a:rPr lang="en-US" altLang="zh-TW" sz="1400">
              <a:solidFill>
                <a:schemeClr val="tx1"/>
              </a:solidFill>
              <a:latin typeface="Yu Gothic UI Semibold" panose="020B0700000000000000" pitchFamily="34" charset="-128"/>
              <a:ea typeface="Yu Gothic UI Semibold" panose="020B0700000000000000" pitchFamily="34" charset="-128"/>
            </a:rPr>
            <a:t>:</a:t>
          </a:r>
          <a:r>
            <a:rPr lang="en-US" altLang="zh-TW" sz="1400">
              <a:solidFill>
                <a:srgbClr val="0070C0"/>
              </a:solidFill>
              <a:latin typeface="Yu Gothic UI Semibold" panose="020B0700000000000000" pitchFamily="34" charset="-128"/>
              <a:ea typeface="Yu Gothic UI Semibold" panose="020B0700000000000000" pitchFamily="34" charset="-128"/>
            </a:rPr>
            <a:t>https://index.ndc.gov.tw/n/zh_tw</a:t>
          </a:r>
          <a:r>
            <a:rPr lang="zh-TW" altLang="en-US" sz="1400">
              <a:solidFill>
                <a:srgbClr val="0070C0"/>
              </a:solidFill>
              <a:latin typeface="Yu Gothic UI Semibold" panose="020B0700000000000000" pitchFamily="34" charset="-128"/>
              <a:ea typeface="Yu Gothic UI Semibold" panose="020B0700000000000000" pitchFamily="34" charset="-128"/>
            </a:rPr>
            <a:t>，</a:t>
          </a:r>
          <a:r>
            <a:rPr lang="en-US" altLang="en-US" sz="1400">
              <a:solidFill>
                <a:srgbClr val="0070C0"/>
              </a:solidFill>
              <a:latin typeface="Yu Gothic UI Semibold" panose="020B0700000000000000" pitchFamily="34" charset="-128"/>
              <a:ea typeface="Yu Gothic UI Semibold" panose="020B0700000000000000" pitchFamily="34" charset="-128"/>
            </a:rPr>
            <a:t>https://www.macromicro.me/collections/53/agri-corn/769/us-corn-futures</a:t>
          </a:r>
          <a:endParaRPr lang="en-US" altLang="zh-TW" sz="1400" dirty="0">
            <a:solidFill>
              <a:srgbClr val="0070C0"/>
            </a:solidFill>
            <a:latin typeface="Yu Gothic UI Semibold" panose="020B0700000000000000" pitchFamily="34" charset="-128"/>
            <a:ea typeface="Yu Gothic UI Semibold" panose="020B0700000000000000" pitchFamily="34" charset="-128"/>
          </a:endParaRPr>
        </a:p>
      </dgm:t>
    </dgm:pt>
    <dgm:pt modelId="{443A0861-50E4-4043-9FDD-91DAF58FF4AB}" type="parTrans" cxnId="{4A3B7687-8F71-484A-B67A-7D49CFD68994}">
      <dgm:prSet/>
      <dgm:spPr/>
      <dgm:t>
        <a:bodyPr/>
        <a:lstStyle/>
        <a:p>
          <a:endParaRPr lang="zh-TW" altLang="en-US"/>
        </a:p>
      </dgm:t>
    </dgm:pt>
    <dgm:pt modelId="{4195958F-65AF-4CD9-8845-171F9015A6ED}" type="sibTrans" cxnId="{4A3B7687-8F71-484A-B67A-7D49CFD68994}">
      <dgm:prSet/>
      <dgm:spPr/>
      <dgm:t>
        <a:bodyPr/>
        <a:lstStyle/>
        <a:p>
          <a:endParaRPr lang="zh-TW" altLang="en-US"/>
        </a:p>
      </dgm:t>
    </dgm:pt>
    <dgm:pt modelId="{B7C3A288-05E8-4915-B314-98A54EAD416C}" type="pres">
      <dgm:prSet presAssocID="{29B4A631-9252-4BDD-B4B9-AAA4BB6D65AE}" presName="vert0" presStyleCnt="0">
        <dgm:presLayoutVars>
          <dgm:dir/>
          <dgm:animOne val="branch"/>
          <dgm:animLvl val="lvl"/>
        </dgm:presLayoutVars>
      </dgm:prSet>
      <dgm:spPr/>
    </dgm:pt>
    <dgm:pt modelId="{A030F496-AD46-48E6-98CA-25B1D9F98D28}" type="pres">
      <dgm:prSet presAssocID="{7C38D259-9B64-4F87-8B4F-E52514A34A7C}" presName="thickLine" presStyleLbl="alignNode1" presStyleIdx="0" presStyleCnt="1" custLinFactNeighborX="-1551" custLinFactNeighborY="-292"/>
      <dgm:spPr/>
    </dgm:pt>
    <dgm:pt modelId="{0F4C448F-7F43-4375-8A05-6D5CD3D0E1E3}" type="pres">
      <dgm:prSet presAssocID="{7C38D259-9B64-4F87-8B4F-E52514A34A7C}" presName="horz1" presStyleCnt="0"/>
      <dgm:spPr/>
    </dgm:pt>
    <dgm:pt modelId="{335DE7EC-B96B-497E-8324-2562C6147A68}" type="pres">
      <dgm:prSet presAssocID="{7C38D259-9B64-4F87-8B4F-E52514A34A7C}" presName="tx1" presStyleLbl="revTx" presStyleIdx="0" presStyleCnt="7" custFlipHor="1" custScaleX="15829" custScaleY="100000" custLinFactNeighborX="-20242" custLinFactNeighborY="2855"/>
      <dgm:spPr/>
    </dgm:pt>
    <dgm:pt modelId="{1434F9DA-B45E-477F-AE8A-B582842902EC}" type="pres">
      <dgm:prSet presAssocID="{7C38D259-9B64-4F87-8B4F-E52514A34A7C}" presName="vert1" presStyleCnt="0"/>
      <dgm:spPr/>
    </dgm:pt>
    <dgm:pt modelId="{C7D45715-B761-48A7-9053-2289F0733AA1}" type="pres">
      <dgm:prSet presAssocID="{B8322693-7B69-437D-885A-8E599122A161}" presName="vertSpace2a" presStyleCnt="0"/>
      <dgm:spPr/>
    </dgm:pt>
    <dgm:pt modelId="{DC4EEFAC-A13B-4CA7-9AA9-6FDC768A0D91}" type="pres">
      <dgm:prSet presAssocID="{B8322693-7B69-437D-885A-8E599122A161}" presName="horz2" presStyleCnt="0"/>
      <dgm:spPr/>
    </dgm:pt>
    <dgm:pt modelId="{C9CB9854-8FBA-426B-91C2-03442459D94D}" type="pres">
      <dgm:prSet presAssocID="{B8322693-7B69-437D-885A-8E599122A161}" presName="horzSpace2" presStyleCnt="0"/>
      <dgm:spPr/>
    </dgm:pt>
    <dgm:pt modelId="{7C9F76FB-751D-4B11-816C-22BEDBF6D492}" type="pres">
      <dgm:prSet presAssocID="{B8322693-7B69-437D-885A-8E599122A161}" presName="tx2" presStyleLbl="revTx" presStyleIdx="1" presStyleCnt="7"/>
      <dgm:spPr/>
    </dgm:pt>
    <dgm:pt modelId="{80292C6D-2D80-4D57-9B3B-2AE17FFE06B1}" type="pres">
      <dgm:prSet presAssocID="{B8322693-7B69-437D-885A-8E599122A161}" presName="vert2" presStyleCnt="0"/>
      <dgm:spPr/>
    </dgm:pt>
    <dgm:pt modelId="{16B66396-9C6D-457F-9654-1B3BB4674590}" type="pres">
      <dgm:prSet presAssocID="{B8322693-7B69-437D-885A-8E599122A161}" presName="thinLine2b" presStyleLbl="callout" presStyleIdx="0" presStyleCnt="6"/>
      <dgm:spPr/>
    </dgm:pt>
    <dgm:pt modelId="{79CAF885-9328-4FAD-99DF-5A099F0C83EB}" type="pres">
      <dgm:prSet presAssocID="{B8322693-7B69-437D-885A-8E599122A161}" presName="vertSpace2b" presStyleCnt="0"/>
      <dgm:spPr/>
    </dgm:pt>
    <dgm:pt modelId="{9AC9A5D5-0A5D-4B8E-A6BF-FE3FD02359C4}" type="pres">
      <dgm:prSet presAssocID="{0D289DE5-09CD-45E0-BD3C-E2AD6125E999}" presName="horz2" presStyleCnt="0"/>
      <dgm:spPr/>
    </dgm:pt>
    <dgm:pt modelId="{023FEB6C-C026-4694-8967-C24A35F0B93A}" type="pres">
      <dgm:prSet presAssocID="{0D289DE5-09CD-45E0-BD3C-E2AD6125E999}" presName="horzSpace2" presStyleCnt="0"/>
      <dgm:spPr/>
    </dgm:pt>
    <dgm:pt modelId="{4E192444-64BF-4CC5-B4E2-BB7108B50F21}" type="pres">
      <dgm:prSet presAssocID="{0D289DE5-09CD-45E0-BD3C-E2AD6125E999}" presName="tx2" presStyleLbl="revTx" presStyleIdx="2" presStyleCnt="7"/>
      <dgm:spPr/>
    </dgm:pt>
    <dgm:pt modelId="{ECDAC4B4-63F4-4A45-9022-C0487D8A0B86}" type="pres">
      <dgm:prSet presAssocID="{0D289DE5-09CD-45E0-BD3C-E2AD6125E999}" presName="vert2" presStyleCnt="0"/>
      <dgm:spPr/>
    </dgm:pt>
    <dgm:pt modelId="{8E75D550-6714-4236-9202-FD825298D7E4}" type="pres">
      <dgm:prSet presAssocID="{0D289DE5-09CD-45E0-BD3C-E2AD6125E999}" presName="thinLine2b" presStyleLbl="callout" presStyleIdx="1" presStyleCnt="6"/>
      <dgm:spPr>
        <a:blipFill rotWithShape="0">
          <a:blip xmlns:r="http://schemas.openxmlformats.org/officeDocument/2006/relationships" r:embed="rId1">
            <a:extLst>
              <a:ext uri="{BEBA8EAE-BF5A-486C-A8C5-ECC9F3942E4B}">
                <a14:imgProps xmlns:a14="http://schemas.microsoft.com/office/drawing/2010/main">
                  <a14:imgLayer r:embed="rId2">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l="-50000" r="-50000"/>
          </a:stretch>
        </a:blipFill>
      </dgm:spPr>
    </dgm:pt>
    <dgm:pt modelId="{EECC06EB-30A6-45B3-9261-C9D146656354}" type="pres">
      <dgm:prSet presAssocID="{0D289DE5-09CD-45E0-BD3C-E2AD6125E999}" presName="vertSpace2b" presStyleCnt="0"/>
      <dgm:spPr/>
    </dgm:pt>
    <dgm:pt modelId="{E63EF527-FC6F-48E8-81EA-391CFB7375B9}" type="pres">
      <dgm:prSet presAssocID="{E2372113-540E-44AE-9858-51A39C426F4D}" presName="horz2" presStyleCnt="0"/>
      <dgm:spPr/>
    </dgm:pt>
    <dgm:pt modelId="{90328D95-8EF1-48DE-B2E0-E13D21C5EBD4}" type="pres">
      <dgm:prSet presAssocID="{E2372113-540E-44AE-9858-51A39C426F4D}" presName="horzSpace2" presStyleCnt="0"/>
      <dgm:spPr/>
    </dgm:pt>
    <dgm:pt modelId="{5C74CA66-42F0-40D9-92BB-2F3F6BAA860B}" type="pres">
      <dgm:prSet presAssocID="{E2372113-540E-44AE-9858-51A39C426F4D}" presName="tx2" presStyleLbl="revTx" presStyleIdx="3" presStyleCnt="7"/>
      <dgm:spPr/>
    </dgm:pt>
    <dgm:pt modelId="{563BFD8F-86DC-4584-893F-1649C2A601AB}" type="pres">
      <dgm:prSet presAssocID="{E2372113-540E-44AE-9858-51A39C426F4D}" presName="vert2" presStyleCnt="0"/>
      <dgm:spPr/>
    </dgm:pt>
    <dgm:pt modelId="{C1EE4427-5E98-486C-81B5-2AD1126E2ED7}" type="pres">
      <dgm:prSet presAssocID="{E2372113-540E-44AE-9858-51A39C426F4D}" presName="thinLine2b" presStyleLbl="callout" presStyleIdx="2" presStyleCnt="6"/>
      <dgm:spPr/>
    </dgm:pt>
    <dgm:pt modelId="{B3B2B7B6-0E7E-4ADC-BC6C-9D394F6A47F8}" type="pres">
      <dgm:prSet presAssocID="{E2372113-540E-44AE-9858-51A39C426F4D}" presName="vertSpace2b" presStyleCnt="0"/>
      <dgm:spPr/>
    </dgm:pt>
    <dgm:pt modelId="{1D38EA1A-1718-4DED-BE1B-B4BACDEB7A00}" type="pres">
      <dgm:prSet presAssocID="{91299886-4433-434C-A705-DD2AF6F5C262}" presName="horz2" presStyleCnt="0"/>
      <dgm:spPr/>
    </dgm:pt>
    <dgm:pt modelId="{62C3ACED-5EFB-4C96-957B-66BEDCEB3C2C}" type="pres">
      <dgm:prSet presAssocID="{91299886-4433-434C-A705-DD2AF6F5C262}" presName="horzSpace2" presStyleCnt="0"/>
      <dgm:spPr/>
    </dgm:pt>
    <dgm:pt modelId="{E8124769-ABD9-490E-AA12-0C08D9D72D2E}" type="pres">
      <dgm:prSet presAssocID="{91299886-4433-434C-A705-DD2AF6F5C262}" presName="tx2" presStyleLbl="revTx" presStyleIdx="4" presStyleCnt="7"/>
      <dgm:spPr/>
    </dgm:pt>
    <dgm:pt modelId="{14877072-7BC1-43E8-A445-48AB8B9255EA}" type="pres">
      <dgm:prSet presAssocID="{91299886-4433-434C-A705-DD2AF6F5C262}" presName="vert2" presStyleCnt="0"/>
      <dgm:spPr/>
    </dgm:pt>
    <dgm:pt modelId="{DCEBD764-AD0E-42D7-8027-5BD2034A9F1D}" type="pres">
      <dgm:prSet presAssocID="{91299886-4433-434C-A705-DD2AF6F5C262}" presName="thinLine2b" presStyleLbl="callout" presStyleIdx="3" presStyleCnt="6"/>
      <dgm:spPr/>
    </dgm:pt>
    <dgm:pt modelId="{9CDDB4F6-B61F-43E5-A38F-03E6FA5E262D}" type="pres">
      <dgm:prSet presAssocID="{91299886-4433-434C-A705-DD2AF6F5C262}" presName="vertSpace2b" presStyleCnt="0"/>
      <dgm:spPr/>
    </dgm:pt>
    <dgm:pt modelId="{B976530B-2A98-411E-A70C-370E18446F5F}" type="pres">
      <dgm:prSet presAssocID="{8476FCC8-6E1E-4B42-A775-AFCFE574012B}" presName="horz2" presStyleCnt="0"/>
      <dgm:spPr/>
    </dgm:pt>
    <dgm:pt modelId="{4C078455-A300-4024-A965-348C16BF9615}" type="pres">
      <dgm:prSet presAssocID="{8476FCC8-6E1E-4B42-A775-AFCFE574012B}" presName="horzSpace2" presStyleCnt="0"/>
      <dgm:spPr/>
    </dgm:pt>
    <dgm:pt modelId="{A912A9D2-47F4-4893-BC6D-E05EE5457253}" type="pres">
      <dgm:prSet presAssocID="{8476FCC8-6E1E-4B42-A775-AFCFE574012B}" presName="tx2" presStyleLbl="revTx" presStyleIdx="5" presStyleCnt="7"/>
      <dgm:spPr/>
    </dgm:pt>
    <dgm:pt modelId="{72384B97-1CBC-40EC-BF18-F7F497C9E4B5}" type="pres">
      <dgm:prSet presAssocID="{8476FCC8-6E1E-4B42-A775-AFCFE574012B}" presName="vert2" presStyleCnt="0"/>
      <dgm:spPr/>
    </dgm:pt>
    <dgm:pt modelId="{20852CD4-8349-4CD5-BDEC-AEA7985BB82E}" type="pres">
      <dgm:prSet presAssocID="{8476FCC8-6E1E-4B42-A775-AFCFE574012B}" presName="thinLine2b" presStyleLbl="callout" presStyleIdx="4" presStyleCnt="6"/>
      <dgm:spPr/>
    </dgm:pt>
    <dgm:pt modelId="{F9BF50B7-71A7-42B8-84E0-B1522538D4B2}" type="pres">
      <dgm:prSet presAssocID="{8476FCC8-6E1E-4B42-A775-AFCFE574012B}" presName="vertSpace2b" presStyleCnt="0"/>
      <dgm:spPr/>
    </dgm:pt>
    <dgm:pt modelId="{AC64886C-5D78-4A5D-AAED-1418AA704B19}" type="pres">
      <dgm:prSet presAssocID="{6FB04F2D-1AC7-4211-8636-0D2FE83C8F9F}" presName="horz2" presStyleCnt="0"/>
      <dgm:spPr/>
    </dgm:pt>
    <dgm:pt modelId="{00D86BE0-793B-4DED-961D-647B3333D32B}" type="pres">
      <dgm:prSet presAssocID="{6FB04F2D-1AC7-4211-8636-0D2FE83C8F9F}" presName="horzSpace2" presStyleCnt="0"/>
      <dgm:spPr/>
    </dgm:pt>
    <dgm:pt modelId="{7CE57DC8-8A5F-4056-A8D6-466A113FEBE6}" type="pres">
      <dgm:prSet presAssocID="{6FB04F2D-1AC7-4211-8636-0D2FE83C8F9F}" presName="tx2" presStyleLbl="revTx" presStyleIdx="6" presStyleCnt="7" custScaleX="127389"/>
      <dgm:spPr/>
    </dgm:pt>
    <dgm:pt modelId="{9D2614E3-5B65-4222-8A4B-768F6252957B}" type="pres">
      <dgm:prSet presAssocID="{6FB04F2D-1AC7-4211-8636-0D2FE83C8F9F}" presName="vert2" presStyleCnt="0"/>
      <dgm:spPr/>
    </dgm:pt>
    <dgm:pt modelId="{6E3105A6-48F1-46A5-B451-70AAC8CB9C78}" type="pres">
      <dgm:prSet presAssocID="{6FB04F2D-1AC7-4211-8636-0D2FE83C8F9F}" presName="thinLine2b" presStyleLbl="callout" presStyleIdx="5" presStyleCnt="6"/>
      <dgm:spPr/>
    </dgm:pt>
    <dgm:pt modelId="{4946B169-D41A-438E-9D48-2FEFEF7E35AF}" type="pres">
      <dgm:prSet presAssocID="{6FB04F2D-1AC7-4211-8636-0D2FE83C8F9F}" presName="vertSpace2b" presStyleCnt="0"/>
      <dgm:spPr/>
    </dgm:pt>
  </dgm:ptLst>
  <dgm:cxnLst>
    <dgm:cxn modelId="{A43D630E-8DEA-4B67-AD9F-48A7E85E6F8C}" srcId="{7C38D259-9B64-4F87-8B4F-E52514A34A7C}" destId="{8476FCC8-6E1E-4B42-A775-AFCFE574012B}" srcOrd="4" destOrd="0" parTransId="{713DDF23-C0BA-4FF6-AD1F-5F088D957659}" sibTransId="{206C2E48-3DB3-40C9-B4D6-27C5C5191692}"/>
    <dgm:cxn modelId="{4B942D29-D9AB-4BD8-B39F-0A5EBEAD1331}" srcId="{29B4A631-9252-4BDD-B4B9-AAA4BB6D65AE}" destId="{7C38D259-9B64-4F87-8B4F-E52514A34A7C}" srcOrd="0" destOrd="0" parTransId="{A5D48806-E4C6-43E9-AC61-0D8681679AC6}" sibTransId="{E3D6A2EA-2435-4880-987E-0D67E539156D}"/>
    <dgm:cxn modelId="{4D77942A-B2D4-4A89-9427-C93298B565E9}" type="presOf" srcId="{E2372113-540E-44AE-9858-51A39C426F4D}" destId="{5C74CA66-42F0-40D9-92BB-2F3F6BAA860B}" srcOrd="0" destOrd="0" presId="urn:microsoft.com/office/officeart/2008/layout/LinedList"/>
    <dgm:cxn modelId="{892C3739-A242-40E4-88A0-3A5381F2C761}" type="presOf" srcId="{91299886-4433-434C-A705-DD2AF6F5C262}" destId="{E8124769-ABD9-490E-AA12-0C08D9D72D2E}" srcOrd="0" destOrd="0" presId="urn:microsoft.com/office/officeart/2008/layout/LinedList"/>
    <dgm:cxn modelId="{0A1A714F-425E-496E-8106-994A47ED3AED}" type="presOf" srcId="{7C38D259-9B64-4F87-8B4F-E52514A34A7C}" destId="{335DE7EC-B96B-497E-8324-2562C6147A68}" srcOrd="0" destOrd="0" presId="urn:microsoft.com/office/officeart/2008/layout/LinedList"/>
    <dgm:cxn modelId="{80F28E53-B701-4D36-902F-2B22906C35CA}" type="presOf" srcId="{8476FCC8-6E1E-4B42-A775-AFCFE574012B}" destId="{A912A9D2-47F4-4893-BC6D-E05EE5457253}" srcOrd="0" destOrd="0" presId="urn:microsoft.com/office/officeart/2008/layout/LinedList"/>
    <dgm:cxn modelId="{A3131A5A-DDE6-459C-B692-35BD6843F6EA}" type="presOf" srcId="{0D289DE5-09CD-45E0-BD3C-E2AD6125E999}" destId="{4E192444-64BF-4CC5-B4E2-BB7108B50F21}" srcOrd="0" destOrd="0" presId="urn:microsoft.com/office/officeart/2008/layout/LinedList"/>
    <dgm:cxn modelId="{4A3B7687-8F71-484A-B67A-7D49CFD68994}" srcId="{7C38D259-9B64-4F87-8B4F-E52514A34A7C}" destId="{6FB04F2D-1AC7-4211-8636-0D2FE83C8F9F}" srcOrd="5" destOrd="0" parTransId="{443A0861-50E4-4043-9FDD-91DAF58FF4AB}" sibTransId="{4195958F-65AF-4CD9-8845-171F9015A6ED}"/>
    <dgm:cxn modelId="{D8549487-9A43-4A8B-A709-D81E1C155E3A}" srcId="{7C38D259-9B64-4F87-8B4F-E52514A34A7C}" destId="{B8322693-7B69-437D-885A-8E599122A161}" srcOrd="0" destOrd="0" parTransId="{F144B795-8162-495A-95FD-075F46987576}" sibTransId="{F0229D34-F3BC-4509-A287-AEBB4E3501D4}"/>
    <dgm:cxn modelId="{30778C90-BED8-4DD6-B726-2572190ACAB0}" srcId="{7C38D259-9B64-4F87-8B4F-E52514A34A7C}" destId="{E2372113-540E-44AE-9858-51A39C426F4D}" srcOrd="2" destOrd="0" parTransId="{83BC4071-2B53-44BD-B89B-F6CFED17E68E}" sibTransId="{534521E5-17E9-4089-B791-94EB63DAA20F}"/>
    <dgm:cxn modelId="{1110E390-C9B8-419B-A5BE-508B6B293BAA}" type="presOf" srcId="{B8322693-7B69-437D-885A-8E599122A161}" destId="{7C9F76FB-751D-4B11-816C-22BEDBF6D492}" srcOrd="0" destOrd="0" presId="urn:microsoft.com/office/officeart/2008/layout/LinedList"/>
    <dgm:cxn modelId="{A05CB9AE-FDBC-4A0D-AB1A-8B5DCC962F61}" type="presOf" srcId="{6FB04F2D-1AC7-4211-8636-0D2FE83C8F9F}" destId="{7CE57DC8-8A5F-4056-A8D6-466A113FEBE6}" srcOrd="0" destOrd="0" presId="urn:microsoft.com/office/officeart/2008/layout/LinedList"/>
    <dgm:cxn modelId="{F40782B6-3290-4589-A414-B224860C17A6}" type="presOf" srcId="{29B4A631-9252-4BDD-B4B9-AAA4BB6D65AE}" destId="{B7C3A288-05E8-4915-B314-98A54EAD416C}" srcOrd="0" destOrd="0" presId="urn:microsoft.com/office/officeart/2008/layout/LinedList"/>
    <dgm:cxn modelId="{859FA6CF-CB2C-4149-BC9E-3C4A0DECD1ED}" srcId="{7C38D259-9B64-4F87-8B4F-E52514A34A7C}" destId="{0D289DE5-09CD-45E0-BD3C-E2AD6125E999}" srcOrd="1" destOrd="0" parTransId="{79051B18-924E-439C-8004-FDCC1771134B}" sibTransId="{1170EF48-52A3-499C-B127-66342D1C06E3}"/>
    <dgm:cxn modelId="{587CC4ED-CC08-4446-A1F3-56A8E7A3FDED}" srcId="{7C38D259-9B64-4F87-8B4F-E52514A34A7C}" destId="{91299886-4433-434C-A705-DD2AF6F5C262}" srcOrd="3" destOrd="0" parTransId="{A17CB1DD-B4C8-40A4-934C-1B494B9483E7}" sibTransId="{9868DF22-6734-47BE-BDAF-DF78194BFCD2}"/>
    <dgm:cxn modelId="{18AAC29B-AA1E-4A0A-A01F-A401BD116B92}" type="presParOf" srcId="{B7C3A288-05E8-4915-B314-98A54EAD416C}" destId="{A030F496-AD46-48E6-98CA-25B1D9F98D28}" srcOrd="0" destOrd="0" presId="urn:microsoft.com/office/officeart/2008/layout/LinedList"/>
    <dgm:cxn modelId="{DF815FC8-1C43-4C91-82B5-573B50A13A8E}" type="presParOf" srcId="{B7C3A288-05E8-4915-B314-98A54EAD416C}" destId="{0F4C448F-7F43-4375-8A05-6D5CD3D0E1E3}" srcOrd="1" destOrd="0" presId="urn:microsoft.com/office/officeart/2008/layout/LinedList"/>
    <dgm:cxn modelId="{64AA4A88-F217-4B00-B290-5C9263EB0381}" type="presParOf" srcId="{0F4C448F-7F43-4375-8A05-6D5CD3D0E1E3}" destId="{335DE7EC-B96B-497E-8324-2562C6147A68}" srcOrd="0" destOrd="0" presId="urn:microsoft.com/office/officeart/2008/layout/LinedList"/>
    <dgm:cxn modelId="{9034C781-FC13-402D-9A72-E4E6346538D6}" type="presParOf" srcId="{0F4C448F-7F43-4375-8A05-6D5CD3D0E1E3}" destId="{1434F9DA-B45E-477F-AE8A-B582842902EC}" srcOrd="1" destOrd="0" presId="urn:microsoft.com/office/officeart/2008/layout/LinedList"/>
    <dgm:cxn modelId="{4A444ED8-22F6-46FA-ACCC-35F8074C6AAE}" type="presParOf" srcId="{1434F9DA-B45E-477F-AE8A-B582842902EC}" destId="{C7D45715-B761-48A7-9053-2289F0733AA1}" srcOrd="0" destOrd="0" presId="urn:microsoft.com/office/officeart/2008/layout/LinedList"/>
    <dgm:cxn modelId="{03D8E2FC-5377-40E9-B43D-2B0AE90403B5}" type="presParOf" srcId="{1434F9DA-B45E-477F-AE8A-B582842902EC}" destId="{DC4EEFAC-A13B-4CA7-9AA9-6FDC768A0D91}" srcOrd="1" destOrd="0" presId="urn:microsoft.com/office/officeart/2008/layout/LinedList"/>
    <dgm:cxn modelId="{CCC6182E-58C4-4274-9C6E-E18CBEAA7B76}" type="presParOf" srcId="{DC4EEFAC-A13B-4CA7-9AA9-6FDC768A0D91}" destId="{C9CB9854-8FBA-426B-91C2-03442459D94D}" srcOrd="0" destOrd="0" presId="urn:microsoft.com/office/officeart/2008/layout/LinedList"/>
    <dgm:cxn modelId="{462E15A1-0E8F-4F5C-96FF-9DFD5F595CAA}" type="presParOf" srcId="{DC4EEFAC-A13B-4CA7-9AA9-6FDC768A0D91}" destId="{7C9F76FB-751D-4B11-816C-22BEDBF6D492}" srcOrd="1" destOrd="0" presId="urn:microsoft.com/office/officeart/2008/layout/LinedList"/>
    <dgm:cxn modelId="{C03A7A1D-5B62-40B7-8DCE-C24E6B0CAC32}" type="presParOf" srcId="{DC4EEFAC-A13B-4CA7-9AA9-6FDC768A0D91}" destId="{80292C6D-2D80-4D57-9B3B-2AE17FFE06B1}" srcOrd="2" destOrd="0" presId="urn:microsoft.com/office/officeart/2008/layout/LinedList"/>
    <dgm:cxn modelId="{27CEDF9E-B01B-455E-9D3A-28A3A6BA4C71}" type="presParOf" srcId="{1434F9DA-B45E-477F-AE8A-B582842902EC}" destId="{16B66396-9C6D-457F-9654-1B3BB4674590}" srcOrd="2" destOrd="0" presId="urn:microsoft.com/office/officeart/2008/layout/LinedList"/>
    <dgm:cxn modelId="{8F53BFD7-9CEE-451F-B00B-2EE81EE793CC}" type="presParOf" srcId="{1434F9DA-B45E-477F-AE8A-B582842902EC}" destId="{79CAF885-9328-4FAD-99DF-5A099F0C83EB}" srcOrd="3" destOrd="0" presId="urn:microsoft.com/office/officeart/2008/layout/LinedList"/>
    <dgm:cxn modelId="{F5C48F5F-4E4F-4B9E-B9B9-6D2AD4AC5FD2}" type="presParOf" srcId="{1434F9DA-B45E-477F-AE8A-B582842902EC}" destId="{9AC9A5D5-0A5D-4B8E-A6BF-FE3FD02359C4}" srcOrd="4" destOrd="0" presId="urn:microsoft.com/office/officeart/2008/layout/LinedList"/>
    <dgm:cxn modelId="{82AE42BA-F30E-49D7-BC35-C6FA8FEDBA5B}" type="presParOf" srcId="{9AC9A5D5-0A5D-4B8E-A6BF-FE3FD02359C4}" destId="{023FEB6C-C026-4694-8967-C24A35F0B93A}" srcOrd="0" destOrd="0" presId="urn:microsoft.com/office/officeart/2008/layout/LinedList"/>
    <dgm:cxn modelId="{2B061A06-E5FC-434E-B75C-BECCD236303E}" type="presParOf" srcId="{9AC9A5D5-0A5D-4B8E-A6BF-FE3FD02359C4}" destId="{4E192444-64BF-4CC5-B4E2-BB7108B50F21}" srcOrd="1" destOrd="0" presId="urn:microsoft.com/office/officeart/2008/layout/LinedList"/>
    <dgm:cxn modelId="{82622D4A-8E39-4AE8-9221-F28045CA560F}" type="presParOf" srcId="{9AC9A5D5-0A5D-4B8E-A6BF-FE3FD02359C4}" destId="{ECDAC4B4-63F4-4A45-9022-C0487D8A0B86}" srcOrd="2" destOrd="0" presId="urn:microsoft.com/office/officeart/2008/layout/LinedList"/>
    <dgm:cxn modelId="{B09EF382-5487-4F72-9ECB-B862089BBDEF}" type="presParOf" srcId="{1434F9DA-B45E-477F-AE8A-B582842902EC}" destId="{8E75D550-6714-4236-9202-FD825298D7E4}" srcOrd="5" destOrd="0" presId="urn:microsoft.com/office/officeart/2008/layout/LinedList"/>
    <dgm:cxn modelId="{9442A9A9-0D49-429A-846B-9042D1F7C4B0}" type="presParOf" srcId="{1434F9DA-B45E-477F-AE8A-B582842902EC}" destId="{EECC06EB-30A6-45B3-9261-C9D146656354}" srcOrd="6" destOrd="0" presId="urn:microsoft.com/office/officeart/2008/layout/LinedList"/>
    <dgm:cxn modelId="{D90331F1-8D48-48B7-962B-B96EAAE51FCB}" type="presParOf" srcId="{1434F9DA-B45E-477F-AE8A-B582842902EC}" destId="{E63EF527-FC6F-48E8-81EA-391CFB7375B9}" srcOrd="7" destOrd="0" presId="urn:microsoft.com/office/officeart/2008/layout/LinedList"/>
    <dgm:cxn modelId="{C9494084-4070-45A2-B1AB-1805E51266BF}" type="presParOf" srcId="{E63EF527-FC6F-48E8-81EA-391CFB7375B9}" destId="{90328D95-8EF1-48DE-B2E0-E13D21C5EBD4}" srcOrd="0" destOrd="0" presId="urn:microsoft.com/office/officeart/2008/layout/LinedList"/>
    <dgm:cxn modelId="{DAF6B779-945A-446F-A309-4B7DAB1DC7E2}" type="presParOf" srcId="{E63EF527-FC6F-48E8-81EA-391CFB7375B9}" destId="{5C74CA66-42F0-40D9-92BB-2F3F6BAA860B}" srcOrd="1" destOrd="0" presId="urn:microsoft.com/office/officeart/2008/layout/LinedList"/>
    <dgm:cxn modelId="{54C6E570-CD8C-4107-AB73-69383CF9E41A}" type="presParOf" srcId="{E63EF527-FC6F-48E8-81EA-391CFB7375B9}" destId="{563BFD8F-86DC-4584-893F-1649C2A601AB}" srcOrd="2" destOrd="0" presId="urn:microsoft.com/office/officeart/2008/layout/LinedList"/>
    <dgm:cxn modelId="{3E63EE47-F04B-4F59-B4CD-5B3A52B9AB61}" type="presParOf" srcId="{1434F9DA-B45E-477F-AE8A-B582842902EC}" destId="{C1EE4427-5E98-486C-81B5-2AD1126E2ED7}" srcOrd="8" destOrd="0" presId="urn:microsoft.com/office/officeart/2008/layout/LinedList"/>
    <dgm:cxn modelId="{49F99C16-E8F6-4AC2-8A40-1792C2596664}" type="presParOf" srcId="{1434F9DA-B45E-477F-AE8A-B582842902EC}" destId="{B3B2B7B6-0E7E-4ADC-BC6C-9D394F6A47F8}" srcOrd="9" destOrd="0" presId="urn:microsoft.com/office/officeart/2008/layout/LinedList"/>
    <dgm:cxn modelId="{A87A1259-7C6C-4407-BE41-61827DDC0276}" type="presParOf" srcId="{1434F9DA-B45E-477F-AE8A-B582842902EC}" destId="{1D38EA1A-1718-4DED-BE1B-B4BACDEB7A00}" srcOrd="10" destOrd="0" presId="urn:microsoft.com/office/officeart/2008/layout/LinedList"/>
    <dgm:cxn modelId="{1DC40E2E-C920-4A2B-9846-23E3AA5F05AD}" type="presParOf" srcId="{1D38EA1A-1718-4DED-BE1B-B4BACDEB7A00}" destId="{62C3ACED-5EFB-4C96-957B-66BEDCEB3C2C}" srcOrd="0" destOrd="0" presId="urn:microsoft.com/office/officeart/2008/layout/LinedList"/>
    <dgm:cxn modelId="{E10F6DC2-BF65-4F3B-92D0-54F2C2A69723}" type="presParOf" srcId="{1D38EA1A-1718-4DED-BE1B-B4BACDEB7A00}" destId="{E8124769-ABD9-490E-AA12-0C08D9D72D2E}" srcOrd="1" destOrd="0" presId="urn:microsoft.com/office/officeart/2008/layout/LinedList"/>
    <dgm:cxn modelId="{F0239F60-510B-48D0-B8A0-8C9C99294226}" type="presParOf" srcId="{1D38EA1A-1718-4DED-BE1B-B4BACDEB7A00}" destId="{14877072-7BC1-43E8-A445-48AB8B9255EA}" srcOrd="2" destOrd="0" presId="urn:microsoft.com/office/officeart/2008/layout/LinedList"/>
    <dgm:cxn modelId="{1EDBD5E7-6335-4381-9FED-96E7A3A3FC58}" type="presParOf" srcId="{1434F9DA-B45E-477F-AE8A-B582842902EC}" destId="{DCEBD764-AD0E-42D7-8027-5BD2034A9F1D}" srcOrd="11" destOrd="0" presId="urn:microsoft.com/office/officeart/2008/layout/LinedList"/>
    <dgm:cxn modelId="{68C33DC4-B4AB-46B5-8F4C-F29969570295}" type="presParOf" srcId="{1434F9DA-B45E-477F-AE8A-B582842902EC}" destId="{9CDDB4F6-B61F-43E5-A38F-03E6FA5E262D}" srcOrd="12" destOrd="0" presId="urn:microsoft.com/office/officeart/2008/layout/LinedList"/>
    <dgm:cxn modelId="{0B4F0D1D-6F67-43AC-8ADC-F5A0C8CCE58C}" type="presParOf" srcId="{1434F9DA-B45E-477F-AE8A-B582842902EC}" destId="{B976530B-2A98-411E-A70C-370E18446F5F}" srcOrd="13" destOrd="0" presId="urn:microsoft.com/office/officeart/2008/layout/LinedList"/>
    <dgm:cxn modelId="{7BC9FDF3-4A86-4004-96FA-4CC67FE3A2DB}" type="presParOf" srcId="{B976530B-2A98-411E-A70C-370E18446F5F}" destId="{4C078455-A300-4024-A965-348C16BF9615}" srcOrd="0" destOrd="0" presId="urn:microsoft.com/office/officeart/2008/layout/LinedList"/>
    <dgm:cxn modelId="{9A9A88F3-9C30-45FA-A78E-3EDA2A0FC10F}" type="presParOf" srcId="{B976530B-2A98-411E-A70C-370E18446F5F}" destId="{A912A9D2-47F4-4893-BC6D-E05EE5457253}" srcOrd="1" destOrd="0" presId="urn:microsoft.com/office/officeart/2008/layout/LinedList"/>
    <dgm:cxn modelId="{900B36CC-9225-4370-AB5C-1997B9FE940C}" type="presParOf" srcId="{B976530B-2A98-411E-A70C-370E18446F5F}" destId="{72384B97-1CBC-40EC-BF18-F7F497C9E4B5}" srcOrd="2" destOrd="0" presId="urn:microsoft.com/office/officeart/2008/layout/LinedList"/>
    <dgm:cxn modelId="{9B97526F-3D8E-49D0-BCCF-1BA834D0ABEA}" type="presParOf" srcId="{1434F9DA-B45E-477F-AE8A-B582842902EC}" destId="{20852CD4-8349-4CD5-BDEC-AEA7985BB82E}" srcOrd="14" destOrd="0" presId="urn:microsoft.com/office/officeart/2008/layout/LinedList"/>
    <dgm:cxn modelId="{597A2134-37E7-4EAE-ADD0-9ED4F12D1463}" type="presParOf" srcId="{1434F9DA-B45E-477F-AE8A-B582842902EC}" destId="{F9BF50B7-71A7-42B8-84E0-B1522538D4B2}" srcOrd="15" destOrd="0" presId="urn:microsoft.com/office/officeart/2008/layout/LinedList"/>
    <dgm:cxn modelId="{D59D3253-E7FA-40F8-98BB-E441419DF302}" type="presParOf" srcId="{1434F9DA-B45E-477F-AE8A-B582842902EC}" destId="{AC64886C-5D78-4A5D-AAED-1418AA704B19}" srcOrd="16" destOrd="0" presId="urn:microsoft.com/office/officeart/2008/layout/LinedList"/>
    <dgm:cxn modelId="{1549138F-6A5E-47E0-87BA-F86E487639B1}" type="presParOf" srcId="{AC64886C-5D78-4A5D-AAED-1418AA704B19}" destId="{00D86BE0-793B-4DED-961D-647B3333D32B}" srcOrd="0" destOrd="0" presId="urn:microsoft.com/office/officeart/2008/layout/LinedList"/>
    <dgm:cxn modelId="{F2CA9601-06EF-49E8-BA7A-6636225A68F8}" type="presParOf" srcId="{AC64886C-5D78-4A5D-AAED-1418AA704B19}" destId="{7CE57DC8-8A5F-4056-A8D6-466A113FEBE6}" srcOrd="1" destOrd="0" presId="urn:microsoft.com/office/officeart/2008/layout/LinedList"/>
    <dgm:cxn modelId="{B8B1B92D-DCB4-414B-AE23-FAEF5EB8CC20}" type="presParOf" srcId="{AC64886C-5D78-4A5D-AAED-1418AA704B19}" destId="{9D2614E3-5B65-4222-8A4B-768F6252957B}" srcOrd="2" destOrd="0" presId="urn:microsoft.com/office/officeart/2008/layout/LinedList"/>
    <dgm:cxn modelId="{8280C5CE-E2D3-454D-B3C0-051A67353B2A}" type="presParOf" srcId="{1434F9DA-B45E-477F-AE8A-B582842902EC}" destId="{6E3105A6-48F1-46A5-B451-70AAC8CB9C78}" srcOrd="17" destOrd="0" presId="urn:microsoft.com/office/officeart/2008/layout/LinedList"/>
    <dgm:cxn modelId="{E2F44FD5-28F8-4021-9F27-14EEB8563AFE}" type="presParOf" srcId="{1434F9DA-B45E-477F-AE8A-B582842902EC}" destId="{4946B169-D41A-438E-9D48-2FEFEF7E35AF}" srcOrd="18" destOrd="0" presId="urn:microsoft.com/office/officeart/2008/layout/LinedList"/>
  </dgm:cxnLst>
  <dgm:bg>
    <a:solidFill>
      <a:schemeClr val="bg1"/>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F080E9-6EF9-4B1A-83AA-71975C362ACF}"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TW" altLang="en-US"/>
        </a:p>
      </dgm:t>
    </dgm:pt>
    <dgm:pt modelId="{D58F8888-B493-41B4-B5F3-C9C68AF24EAC}">
      <dgm:prSet phldrT="[文字]"/>
      <dgm:spPr>
        <a:solidFill>
          <a:schemeClr val="accent6">
            <a:lumMod val="75000"/>
          </a:schemeClr>
        </a:solidFill>
      </dgm:spPr>
      <dgm:t>
        <a:bodyPr/>
        <a:lstStyle/>
        <a:p>
          <a:r>
            <a:rPr lang="zh-TW" altLang="en-US" dirty="0"/>
            <a:t>         本身對股票蠻有興趣也覺得這是現代人的必修課程，因此想來探討如何存股</a:t>
          </a:r>
        </a:p>
      </dgm:t>
    </dgm:pt>
    <dgm:pt modelId="{BCE55263-A55C-4986-A8AB-06D81440A8B1}" type="parTrans" cxnId="{15F509DB-C462-4309-B6A7-4F3BF2DE4A3E}">
      <dgm:prSet/>
      <dgm:spPr/>
      <dgm:t>
        <a:bodyPr/>
        <a:lstStyle/>
        <a:p>
          <a:endParaRPr lang="zh-TW" altLang="en-US"/>
        </a:p>
      </dgm:t>
    </dgm:pt>
    <dgm:pt modelId="{9D16E57D-EE6A-4B5B-B84F-8B228BFDAF7D}" type="sibTrans" cxnId="{15F509DB-C462-4309-B6A7-4F3BF2DE4A3E}">
      <dgm:prSet/>
      <dgm:spPr/>
      <dgm:t>
        <a:bodyPr/>
        <a:lstStyle/>
        <a:p>
          <a:endParaRPr lang="zh-TW" altLang="en-US"/>
        </a:p>
      </dgm:t>
    </dgm:pt>
    <dgm:pt modelId="{F9D7F300-D152-45B9-8FA3-37978CDF0C38}">
      <dgm:prSet phldrT="[文字]" phldr="1"/>
      <dgm:spPr/>
      <dgm:t>
        <a:bodyPr/>
        <a:lstStyle/>
        <a:p>
          <a:endParaRPr lang="zh-TW" altLang="en-US" dirty="0"/>
        </a:p>
      </dgm:t>
    </dgm:pt>
    <dgm:pt modelId="{48604F88-D546-4F93-A69D-3D9EB1CC5FED}" type="sibTrans" cxnId="{13B94F8F-26BF-46D0-AF33-838998F28B7B}">
      <dgm:prSet/>
      <dgm:spPr/>
      <dgm:t>
        <a:bodyPr/>
        <a:lstStyle/>
        <a:p>
          <a:endParaRPr lang="zh-TW" altLang="en-US"/>
        </a:p>
      </dgm:t>
    </dgm:pt>
    <dgm:pt modelId="{26B4C50E-3686-47EF-A538-C761F162C757}" type="parTrans" cxnId="{13B94F8F-26BF-46D0-AF33-838998F28B7B}">
      <dgm:prSet/>
      <dgm:spPr/>
      <dgm:t>
        <a:bodyPr/>
        <a:lstStyle/>
        <a:p>
          <a:endParaRPr lang="zh-TW" altLang="en-US"/>
        </a:p>
      </dgm:t>
    </dgm:pt>
    <dgm:pt modelId="{5E13711D-CF28-4687-A689-DEDA79511300}">
      <dgm:prSet phldrT="[文字]" phldr="1"/>
      <dgm:spPr/>
      <dgm:t>
        <a:bodyPr/>
        <a:lstStyle/>
        <a:p>
          <a:endParaRPr lang="zh-TW" altLang="en-US" dirty="0"/>
        </a:p>
      </dgm:t>
    </dgm:pt>
    <dgm:pt modelId="{7AFE029F-6899-4C44-9F23-CD241BE9B6DD}" type="sibTrans" cxnId="{FB8306A6-7A1D-41F1-A4E9-1AEC1D431FB7}">
      <dgm:prSet/>
      <dgm:spPr/>
      <dgm:t>
        <a:bodyPr/>
        <a:lstStyle/>
        <a:p>
          <a:endParaRPr lang="zh-TW" altLang="en-US"/>
        </a:p>
      </dgm:t>
    </dgm:pt>
    <dgm:pt modelId="{7EF7B7DA-1613-4C42-841B-912619BBE92C}" type="parTrans" cxnId="{FB8306A6-7A1D-41F1-A4E9-1AEC1D431FB7}">
      <dgm:prSet/>
      <dgm:spPr/>
      <dgm:t>
        <a:bodyPr/>
        <a:lstStyle/>
        <a:p>
          <a:endParaRPr lang="zh-TW" altLang="en-US"/>
        </a:p>
      </dgm:t>
    </dgm:pt>
    <dgm:pt modelId="{70AB68E8-35D8-4621-94E7-F6E68E091DF9}">
      <dgm:prSet phldrT="[文字]"/>
      <dgm:spPr>
        <a:solidFill>
          <a:schemeClr val="accent6">
            <a:lumMod val="75000"/>
          </a:schemeClr>
        </a:solidFill>
      </dgm:spPr>
      <dgm:t>
        <a:bodyPr/>
        <a:lstStyle/>
        <a:p>
          <a:r>
            <a:rPr lang="zh-TW" altLang="en-US" dirty="0"/>
            <a:t>         面對現在的高房價、高物價、平均壽命更長的環境，如果不找些方法來應對恐怕年老時後悔莫及</a:t>
          </a:r>
          <a:r>
            <a:rPr lang="en-US" altLang="zh-TW" dirty="0"/>
            <a:t>!</a:t>
          </a:r>
          <a:endParaRPr lang="zh-TW" altLang="en-US" dirty="0"/>
        </a:p>
      </dgm:t>
    </dgm:pt>
    <dgm:pt modelId="{71AAEC1F-79D5-4FC9-A3B9-66A49D63BEC5}" type="sibTrans" cxnId="{F5506663-8331-4EE7-8FAC-14B9CE374AE5}">
      <dgm:prSet/>
      <dgm:spPr/>
      <dgm:t>
        <a:bodyPr/>
        <a:lstStyle/>
        <a:p>
          <a:endParaRPr lang="zh-TW" altLang="en-US"/>
        </a:p>
      </dgm:t>
    </dgm:pt>
    <dgm:pt modelId="{A616B7EB-3DA0-43C4-A656-6EE0B22E1B89}" type="parTrans" cxnId="{F5506663-8331-4EE7-8FAC-14B9CE374AE5}">
      <dgm:prSet/>
      <dgm:spPr/>
      <dgm:t>
        <a:bodyPr/>
        <a:lstStyle/>
        <a:p>
          <a:endParaRPr lang="zh-TW" altLang="en-US"/>
        </a:p>
      </dgm:t>
    </dgm:pt>
    <dgm:pt modelId="{8D809162-4F02-475F-979E-D17BCAFD95D6}" type="pres">
      <dgm:prSet presAssocID="{7DF080E9-6EF9-4B1A-83AA-71975C362ACF}" presName="linear" presStyleCnt="0">
        <dgm:presLayoutVars>
          <dgm:animLvl val="lvl"/>
          <dgm:resizeHandles val="exact"/>
        </dgm:presLayoutVars>
      </dgm:prSet>
      <dgm:spPr/>
    </dgm:pt>
    <dgm:pt modelId="{C2440291-0F70-49C2-BB4A-DBCCB3EB41A3}" type="pres">
      <dgm:prSet presAssocID="{70AB68E8-35D8-4621-94E7-F6E68E091DF9}" presName="parentText" presStyleLbl="node1" presStyleIdx="0" presStyleCnt="2" custLinFactNeighborX="80">
        <dgm:presLayoutVars>
          <dgm:chMax val="0"/>
          <dgm:bulletEnabled val="1"/>
        </dgm:presLayoutVars>
      </dgm:prSet>
      <dgm:spPr/>
    </dgm:pt>
    <dgm:pt modelId="{96BC4A97-70E1-4C27-A8C0-28EE2C2735A8}" type="pres">
      <dgm:prSet presAssocID="{70AB68E8-35D8-4621-94E7-F6E68E091DF9}" presName="childText" presStyleLbl="revTx" presStyleIdx="0" presStyleCnt="2">
        <dgm:presLayoutVars>
          <dgm:bulletEnabled val="1"/>
        </dgm:presLayoutVars>
      </dgm:prSet>
      <dgm:spPr/>
    </dgm:pt>
    <dgm:pt modelId="{1D7D5CBD-F3EA-4756-9FCE-B6DC1619A96D}" type="pres">
      <dgm:prSet presAssocID="{D58F8888-B493-41B4-B5F3-C9C68AF24EAC}" presName="parentText" presStyleLbl="node1" presStyleIdx="1" presStyleCnt="2">
        <dgm:presLayoutVars>
          <dgm:chMax val="0"/>
          <dgm:bulletEnabled val="1"/>
        </dgm:presLayoutVars>
      </dgm:prSet>
      <dgm:spPr/>
    </dgm:pt>
    <dgm:pt modelId="{FA593814-1DE2-4348-B96B-F82ED39FCD3B}" type="pres">
      <dgm:prSet presAssocID="{D58F8888-B493-41B4-B5F3-C9C68AF24EAC}" presName="childText" presStyleLbl="revTx" presStyleIdx="1" presStyleCnt="2">
        <dgm:presLayoutVars>
          <dgm:bulletEnabled val="1"/>
        </dgm:presLayoutVars>
      </dgm:prSet>
      <dgm:spPr/>
    </dgm:pt>
  </dgm:ptLst>
  <dgm:cxnLst>
    <dgm:cxn modelId="{8CED1608-0BAA-4080-9C0E-6AA1654CEF4E}" type="presOf" srcId="{D58F8888-B493-41B4-B5F3-C9C68AF24EAC}" destId="{1D7D5CBD-F3EA-4756-9FCE-B6DC1619A96D}" srcOrd="0" destOrd="0" presId="urn:microsoft.com/office/officeart/2005/8/layout/vList2"/>
    <dgm:cxn modelId="{3715541A-9758-4F4C-BE73-C18D8F1EA952}" type="presOf" srcId="{F9D7F300-D152-45B9-8FA3-37978CDF0C38}" destId="{96BC4A97-70E1-4C27-A8C0-28EE2C2735A8}" srcOrd="0" destOrd="0" presId="urn:microsoft.com/office/officeart/2005/8/layout/vList2"/>
    <dgm:cxn modelId="{8AA52342-F23F-43F8-BC77-40BFEBD58A5C}" type="presOf" srcId="{70AB68E8-35D8-4621-94E7-F6E68E091DF9}" destId="{C2440291-0F70-49C2-BB4A-DBCCB3EB41A3}" srcOrd="0" destOrd="0" presId="urn:microsoft.com/office/officeart/2005/8/layout/vList2"/>
    <dgm:cxn modelId="{F5506663-8331-4EE7-8FAC-14B9CE374AE5}" srcId="{7DF080E9-6EF9-4B1A-83AA-71975C362ACF}" destId="{70AB68E8-35D8-4621-94E7-F6E68E091DF9}" srcOrd="0" destOrd="0" parTransId="{A616B7EB-3DA0-43C4-A656-6EE0B22E1B89}" sibTransId="{71AAEC1F-79D5-4FC9-A3B9-66A49D63BEC5}"/>
    <dgm:cxn modelId="{13B94F8F-26BF-46D0-AF33-838998F28B7B}" srcId="{70AB68E8-35D8-4621-94E7-F6E68E091DF9}" destId="{F9D7F300-D152-45B9-8FA3-37978CDF0C38}" srcOrd="0" destOrd="0" parTransId="{26B4C50E-3686-47EF-A538-C761F162C757}" sibTransId="{48604F88-D546-4F93-A69D-3D9EB1CC5FED}"/>
    <dgm:cxn modelId="{FB8306A6-7A1D-41F1-A4E9-1AEC1D431FB7}" srcId="{D58F8888-B493-41B4-B5F3-C9C68AF24EAC}" destId="{5E13711D-CF28-4687-A689-DEDA79511300}" srcOrd="0" destOrd="0" parTransId="{7EF7B7DA-1613-4C42-841B-912619BBE92C}" sibTransId="{7AFE029F-6899-4C44-9F23-CD241BE9B6DD}"/>
    <dgm:cxn modelId="{FF8848AA-1690-4B42-8756-0E1FE83B127B}" type="presOf" srcId="{5E13711D-CF28-4687-A689-DEDA79511300}" destId="{FA593814-1DE2-4348-B96B-F82ED39FCD3B}" srcOrd="0" destOrd="0" presId="urn:microsoft.com/office/officeart/2005/8/layout/vList2"/>
    <dgm:cxn modelId="{7CF700BD-2903-4010-9047-6FE49DB86602}" type="presOf" srcId="{7DF080E9-6EF9-4B1A-83AA-71975C362ACF}" destId="{8D809162-4F02-475F-979E-D17BCAFD95D6}" srcOrd="0" destOrd="0" presId="urn:microsoft.com/office/officeart/2005/8/layout/vList2"/>
    <dgm:cxn modelId="{15F509DB-C462-4309-B6A7-4F3BF2DE4A3E}" srcId="{7DF080E9-6EF9-4B1A-83AA-71975C362ACF}" destId="{D58F8888-B493-41B4-B5F3-C9C68AF24EAC}" srcOrd="1" destOrd="0" parTransId="{BCE55263-A55C-4986-A8AB-06D81440A8B1}" sibTransId="{9D16E57D-EE6A-4B5B-B84F-8B228BFDAF7D}"/>
    <dgm:cxn modelId="{AAD32978-A875-4E31-849C-AB26AB4B10D2}" type="presParOf" srcId="{8D809162-4F02-475F-979E-D17BCAFD95D6}" destId="{C2440291-0F70-49C2-BB4A-DBCCB3EB41A3}" srcOrd="0" destOrd="0" presId="urn:microsoft.com/office/officeart/2005/8/layout/vList2"/>
    <dgm:cxn modelId="{82DB0B79-518A-4574-9B8D-1E6CC1E9B39F}" type="presParOf" srcId="{8D809162-4F02-475F-979E-D17BCAFD95D6}" destId="{96BC4A97-70E1-4C27-A8C0-28EE2C2735A8}" srcOrd="1" destOrd="0" presId="urn:microsoft.com/office/officeart/2005/8/layout/vList2"/>
    <dgm:cxn modelId="{07088EA1-DB4B-4F2B-9ED5-0C7AB0EFECE9}" type="presParOf" srcId="{8D809162-4F02-475F-979E-D17BCAFD95D6}" destId="{1D7D5CBD-F3EA-4756-9FCE-B6DC1619A96D}" srcOrd="2" destOrd="0" presId="urn:microsoft.com/office/officeart/2005/8/layout/vList2"/>
    <dgm:cxn modelId="{F0272861-6618-47C5-9807-23D175102650}" type="presParOf" srcId="{8D809162-4F02-475F-979E-D17BCAFD95D6}" destId="{FA593814-1DE2-4348-B96B-F82ED39FCD3B}"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02.</a:t>
          </a:r>
          <a:r>
            <a:rPr lang="zh-TW" altLang="en-US" sz="6000" dirty="0">
              <a:solidFill>
                <a:schemeClr val="bg1">
                  <a:lumMod val="95000"/>
                </a:schemeClr>
              </a:solidFill>
            </a:rPr>
            <a:t>  為什麼要投資</a:t>
          </a:r>
          <a:r>
            <a:rPr lang="en-US" altLang="zh-TW" sz="6000" dirty="0">
              <a:solidFill>
                <a:schemeClr val="bg1">
                  <a:lumMod val="95000"/>
                </a:schemeClr>
              </a:solidFill>
            </a:rPr>
            <a:t>?</a:t>
          </a:r>
          <a:endParaRPr lang="zh-TW" altLang="en-US" sz="6000" dirty="0">
            <a:solidFill>
              <a:schemeClr val="bg1">
                <a:lumMod val="95000"/>
              </a:schemeClr>
            </a:solidFill>
          </a:endParaRP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F080E9-6EF9-4B1A-83AA-71975C362ACF}"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TW" altLang="en-US"/>
        </a:p>
      </dgm:t>
    </dgm:pt>
    <dgm:pt modelId="{F9D7F300-D152-45B9-8FA3-37978CDF0C38}">
      <dgm:prSet phldrT="[文字]" phldr="1"/>
      <dgm:spPr/>
      <dgm:t>
        <a:bodyPr/>
        <a:lstStyle/>
        <a:p>
          <a:endParaRPr lang="zh-TW" altLang="en-US" dirty="0"/>
        </a:p>
      </dgm:t>
    </dgm:pt>
    <dgm:pt modelId="{48604F88-D546-4F93-A69D-3D9EB1CC5FED}" type="sibTrans" cxnId="{13B94F8F-26BF-46D0-AF33-838998F28B7B}">
      <dgm:prSet/>
      <dgm:spPr/>
      <dgm:t>
        <a:bodyPr/>
        <a:lstStyle/>
        <a:p>
          <a:endParaRPr lang="zh-TW" altLang="en-US"/>
        </a:p>
      </dgm:t>
    </dgm:pt>
    <dgm:pt modelId="{26B4C50E-3686-47EF-A538-C761F162C757}" type="parTrans" cxnId="{13B94F8F-26BF-46D0-AF33-838998F28B7B}">
      <dgm:prSet/>
      <dgm:spPr/>
      <dgm:t>
        <a:bodyPr/>
        <a:lstStyle/>
        <a:p>
          <a:endParaRPr lang="zh-TW" altLang="en-US"/>
        </a:p>
      </dgm:t>
    </dgm:pt>
    <dgm:pt modelId="{5E13711D-CF28-4687-A689-DEDA79511300}">
      <dgm:prSet phldrT="[文字]"/>
      <dgm:spPr/>
      <dgm:t>
        <a:bodyPr/>
        <a:lstStyle/>
        <a:p>
          <a:endParaRPr lang="zh-TW" altLang="en-US" dirty="0"/>
        </a:p>
      </dgm:t>
    </dgm:pt>
    <dgm:pt modelId="{7AFE029F-6899-4C44-9F23-CD241BE9B6DD}" type="sibTrans" cxnId="{FB8306A6-7A1D-41F1-A4E9-1AEC1D431FB7}">
      <dgm:prSet/>
      <dgm:spPr/>
      <dgm:t>
        <a:bodyPr/>
        <a:lstStyle/>
        <a:p>
          <a:endParaRPr lang="zh-TW" altLang="en-US"/>
        </a:p>
      </dgm:t>
    </dgm:pt>
    <dgm:pt modelId="{7EF7B7DA-1613-4C42-841B-912619BBE92C}" type="parTrans" cxnId="{FB8306A6-7A1D-41F1-A4E9-1AEC1D431FB7}">
      <dgm:prSet/>
      <dgm:spPr/>
      <dgm:t>
        <a:bodyPr/>
        <a:lstStyle/>
        <a:p>
          <a:endParaRPr lang="zh-TW" altLang="en-US"/>
        </a:p>
      </dgm:t>
    </dgm:pt>
    <dgm:pt modelId="{70AB68E8-35D8-4621-94E7-F6E68E091DF9}">
      <dgm:prSet phldrT="[文字]" custT="1"/>
      <dgm:spPr>
        <a:solidFill>
          <a:schemeClr val="bg2">
            <a:lumMod val="50000"/>
          </a:schemeClr>
        </a:solidFill>
      </dgm:spPr>
      <dgm:t>
        <a:bodyPr/>
        <a:lstStyle/>
        <a:p>
          <a:pPr algn="ctr"/>
          <a:r>
            <a:rPr lang="zh-TW" altLang="en-US" sz="2600" dirty="0"/>
            <a:t>通貨</a:t>
          </a:r>
          <a:r>
            <a:rPr lang="en-US" altLang="zh-TW" sz="2600" dirty="0"/>
            <a:t>=</a:t>
          </a:r>
          <a:r>
            <a:rPr lang="zh-TW" altLang="en-US" sz="2600" dirty="0"/>
            <a:t>錢、膨脹</a:t>
          </a:r>
          <a:r>
            <a:rPr lang="en-US" altLang="zh-TW" sz="2600" dirty="0"/>
            <a:t>=</a:t>
          </a:r>
          <a:r>
            <a:rPr lang="zh-TW" altLang="en-US" sz="2600" dirty="0"/>
            <a:t>貶值</a:t>
          </a:r>
          <a:endParaRPr lang="en-US" altLang="zh-TW" sz="2600" dirty="0"/>
        </a:p>
        <a:p>
          <a:pPr algn="ctr"/>
          <a:r>
            <a:rPr lang="zh-TW" altLang="en-US" sz="2600" dirty="0"/>
            <a:t>通貨膨脹</a:t>
          </a:r>
          <a:r>
            <a:rPr lang="en-US" altLang="zh-TW" sz="2600" dirty="0"/>
            <a:t>=</a:t>
          </a:r>
          <a:r>
            <a:rPr lang="zh-TW" altLang="en-US" sz="2600" dirty="0"/>
            <a:t>錢的貶值！</a:t>
          </a:r>
        </a:p>
      </dgm:t>
    </dgm:pt>
    <dgm:pt modelId="{71AAEC1F-79D5-4FC9-A3B9-66A49D63BEC5}" type="sibTrans" cxnId="{F5506663-8331-4EE7-8FAC-14B9CE374AE5}">
      <dgm:prSet/>
      <dgm:spPr/>
      <dgm:t>
        <a:bodyPr/>
        <a:lstStyle/>
        <a:p>
          <a:endParaRPr lang="zh-TW" altLang="en-US"/>
        </a:p>
      </dgm:t>
    </dgm:pt>
    <dgm:pt modelId="{A616B7EB-3DA0-43C4-A656-6EE0B22E1B89}" type="parTrans" cxnId="{F5506663-8331-4EE7-8FAC-14B9CE374AE5}">
      <dgm:prSet/>
      <dgm:spPr/>
      <dgm:t>
        <a:bodyPr/>
        <a:lstStyle/>
        <a:p>
          <a:endParaRPr lang="zh-TW" altLang="en-US"/>
        </a:p>
      </dgm:t>
    </dgm:pt>
    <dgm:pt modelId="{D58F8888-B493-41B4-B5F3-C9C68AF24EAC}">
      <dgm:prSet phldrT="[文字]" custT="1"/>
      <dgm:spPr>
        <a:solidFill>
          <a:schemeClr val="bg2">
            <a:lumMod val="50000"/>
          </a:schemeClr>
        </a:solidFill>
      </dgm:spPr>
      <dgm:t>
        <a:bodyPr/>
        <a:lstStyle/>
        <a:p>
          <a:r>
            <a:rPr lang="zh-TW" altLang="en-US" sz="2400" dirty="0"/>
            <a:t>為什麼會有通貨膨脹？可思考通貨膨脹的三個層面！</a:t>
          </a:r>
          <a:endParaRPr lang="en-US" altLang="zh-TW" sz="2400" dirty="0"/>
        </a:p>
        <a:p>
          <a:r>
            <a:rPr lang="zh-TW" altLang="en-US" sz="2400" dirty="0"/>
            <a:t>　     （惡性）通貨膨脹：貨物瘋狂上漲，經濟衰退</a:t>
          </a:r>
          <a:endParaRPr lang="en-US" altLang="zh-TW" sz="2400" dirty="0"/>
        </a:p>
        <a:p>
          <a:r>
            <a:rPr lang="zh-TW" altLang="en-US" sz="2400" dirty="0"/>
            <a:t>　　（適度）通貨膨脹：總需求上升，ＧＤＰ上升</a:t>
          </a:r>
          <a:endParaRPr lang="en-US" altLang="zh-TW" sz="2400" dirty="0"/>
        </a:p>
        <a:p>
          <a:r>
            <a:rPr lang="zh-TW" altLang="en-US" sz="2400" dirty="0"/>
            <a:t>（錢的升值）通貨緊縮：大家消費意願降低，經濟衰退</a:t>
          </a:r>
          <a:endParaRPr lang="en-US" altLang="zh-TW" sz="2400" dirty="0"/>
        </a:p>
        <a:p>
          <a:endParaRPr lang="zh-TW" altLang="en-US" sz="1800" dirty="0"/>
        </a:p>
      </dgm:t>
    </dgm:pt>
    <dgm:pt modelId="{9D16E57D-EE6A-4B5B-B84F-8B228BFDAF7D}" type="sibTrans" cxnId="{15F509DB-C462-4309-B6A7-4F3BF2DE4A3E}">
      <dgm:prSet/>
      <dgm:spPr/>
      <dgm:t>
        <a:bodyPr/>
        <a:lstStyle/>
        <a:p>
          <a:endParaRPr lang="zh-TW" altLang="en-US"/>
        </a:p>
      </dgm:t>
    </dgm:pt>
    <dgm:pt modelId="{BCE55263-A55C-4986-A8AB-06D81440A8B1}" type="parTrans" cxnId="{15F509DB-C462-4309-B6A7-4F3BF2DE4A3E}">
      <dgm:prSet/>
      <dgm:spPr/>
      <dgm:t>
        <a:bodyPr/>
        <a:lstStyle/>
        <a:p>
          <a:endParaRPr lang="zh-TW" altLang="en-US"/>
        </a:p>
      </dgm:t>
    </dgm:pt>
    <dgm:pt modelId="{8D809162-4F02-475F-979E-D17BCAFD95D6}" type="pres">
      <dgm:prSet presAssocID="{7DF080E9-6EF9-4B1A-83AA-71975C362ACF}" presName="linear" presStyleCnt="0">
        <dgm:presLayoutVars>
          <dgm:animLvl val="lvl"/>
          <dgm:resizeHandles val="exact"/>
        </dgm:presLayoutVars>
      </dgm:prSet>
      <dgm:spPr/>
    </dgm:pt>
    <dgm:pt modelId="{C2440291-0F70-49C2-BB4A-DBCCB3EB41A3}" type="pres">
      <dgm:prSet presAssocID="{70AB68E8-35D8-4621-94E7-F6E68E091DF9}" presName="parentText" presStyleLbl="node1" presStyleIdx="0" presStyleCnt="2" custScaleX="73588" custScaleY="57675" custLinFactNeighborX="-1881" custLinFactNeighborY="28432">
        <dgm:presLayoutVars>
          <dgm:chMax val="0"/>
          <dgm:bulletEnabled val="1"/>
        </dgm:presLayoutVars>
      </dgm:prSet>
      <dgm:spPr/>
    </dgm:pt>
    <dgm:pt modelId="{96BC4A97-70E1-4C27-A8C0-28EE2C2735A8}" type="pres">
      <dgm:prSet presAssocID="{70AB68E8-35D8-4621-94E7-F6E68E091DF9}" presName="childText" presStyleLbl="revTx" presStyleIdx="0" presStyleCnt="2">
        <dgm:presLayoutVars>
          <dgm:bulletEnabled val="1"/>
        </dgm:presLayoutVars>
      </dgm:prSet>
      <dgm:spPr/>
    </dgm:pt>
    <dgm:pt modelId="{1D7D5CBD-F3EA-4756-9FCE-B6DC1619A96D}" type="pres">
      <dgm:prSet presAssocID="{D58F8888-B493-41B4-B5F3-C9C68AF24EAC}" presName="parentText" presStyleLbl="node1" presStyleIdx="1" presStyleCnt="2" custLinFactY="3592" custLinFactNeighborX="261" custLinFactNeighborY="100000">
        <dgm:presLayoutVars>
          <dgm:chMax val="0"/>
          <dgm:bulletEnabled val="1"/>
        </dgm:presLayoutVars>
      </dgm:prSet>
      <dgm:spPr/>
    </dgm:pt>
    <dgm:pt modelId="{FA593814-1DE2-4348-B96B-F82ED39FCD3B}" type="pres">
      <dgm:prSet presAssocID="{D58F8888-B493-41B4-B5F3-C9C68AF24EAC}" presName="childText" presStyleLbl="revTx" presStyleIdx="1" presStyleCnt="2">
        <dgm:presLayoutVars>
          <dgm:bulletEnabled val="1"/>
        </dgm:presLayoutVars>
      </dgm:prSet>
      <dgm:spPr/>
    </dgm:pt>
  </dgm:ptLst>
  <dgm:cxnLst>
    <dgm:cxn modelId="{8CED1608-0BAA-4080-9C0E-6AA1654CEF4E}" type="presOf" srcId="{D58F8888-B493-41B4-B5F3-C9C68AF24EAC}" destId="{1D7D5CBD-F3EA-4756-9FCE-B6DC1619A96D}" srcOrd="0" destOrd="0" presId="urn:microsoft.com/office/officeart/2005/8/layout/vList2"/>
    <dgm:cxn modelId="{3715541A-9758-4F4C-BE73-C18D8F1EA952}" type="presOf" srcId="{F9D7F300-D152-45B9-8FA3-37978CDF0C38}" destId="{96BC4A97-70E1-4C27-A8C0-28EE2C2735A8}" srcOrd="0" destOrd="0" presId="urn:microsoft.com/office/officeart/2005/8/layout/vList2"/>
    <dgm:cxn modelId="{8AA52342-F23F-43F8-BC77-40BFEBD58A5C}" type="presOf" srcId="{70AB68E8-35D8-4621-94E7-F6E68E091DF9}" destId="{C2440291-0F70-49C2-BB4A-DBCCB3EB41A3}" srcOrd="0" destOrd="0" presId="urn:microsoft.com/office/officeart/2005/8/layout/vList2"/>
    <dgm:cxn modelId="{F5506663-8331-4EE7-8FAC-14B9CE374AE5}" srcId="{7DF080E9-6EF9-4B1A-83AA-71975C362ACF}" destId="{70AB68E8-35D8-4621-94E7-F6E68E091DF9}" srcOrd="0" destOrd="0" parTransId="{A616B7EB-3DA0-43C4-A656-6EE0B22E1B89}" sibTransId="{71AAEC1F-79D5-4FC9-A3B9-66A49D63BEC5}"/>
    <dgm:cxn modelId="{13B94F8F-26BF-46D0-AF33-838998F28B7B}" srcId="{70AB68E8-35D8-4621-94E7-F6E68E091DF9}" destId="{F9D7F300-D152-45B9-8FA3-37978CDF0C38}" srcOrd="0" destOrd="0" parTransId="{26B4C50E-3686-47EF-A538-C761F162C757}" sibTransId="{48604F88-D546-4F93-A69D-3D9EB1CC5FED}"/>
    <dgm:cxn modelId="{FB8306A6-7A1D-41F1-A4E9-1AEC1D431FB7}" srcId="{D58F8888-B493-41B4-B5F3-C9C68AF24EAC}" destId="{5E13711D-CF28-4687-A689-DEDA79511300}" srcOrd="0" destOrd="0" parTransId="{7EF7B7DA-1613-4C42-841B-912619BBE92C}" sibTransId="{7AFE029F-6899-4C44-9F23-CD241BE9B6DD}"/>
    <dgm:cxn modelId="{FF8848AA-1690-4B42-8756-0E1FE83B127B}" type="presOf" srcId="{5E13711D-CF28-4687-A689-DEDA79511300}" destId="{FA593814-1DE2-4348-B96B-F82ED39FCD3B}" srcOrd="0" destOrd="0" presId="urn:microsoft.com/office/officeart/2005/8/layout/vList2"/>
    <dgm:cxn modelId="{7CF700BD-2903-4010-9047-6FE49DB86602}" type="presOf" srcId="{7DF080E9-6EF9-4B1A-83AA-71975C362ACF}" destId="{8D809162-4F02-475F-979E-D17BCAFD95D6}" srcOrd="0" destOrd="0" presId="urn:microsoft.com/office/officeart/2005/8/layout/vList2"/>
    <dgm:cxn modelId="{15F509DB-C462-4309-B6A7-4F3BF2DE4A3E}" srcId="{7DF080E9-6EF9-4B1A-83AA-71975C362ACF}" destId="{D58F8888-B493-41B4-B5F3-C9C68AF24EAC}" srcOrd="1" destOrd="0" parTransId="{BCE55263-A55C-4986-A8AB-06D81440A8B1}" sibTransId="{9D16E57D-EE6A-4B5B-B84F-8B228BFDAF7D}"/>
    <dgm:cxn modelId="{AAD32978-A875-4E31-849C-AB26AB4B10D2}" type="presParOf" srcId="{8D809162-4F02-475F-979E-D17BCAFD95D6}" destId="{C2440291-0F70-49C2-BB4A-DBCCB3EB41A3}" srcOrd="0" destOrd="0" presId="urn:microsoft.com/office/officeart/2005/8/layout/vList2"/>
    <dgm:cxn modelId="{82DB0B79-518A-4574-9B8D-1E6CC1E9B39F}" type="presParOf" srcId="{8D809162-4F02-475F-979E-D17BCAFD95D6}" destId="{96BC4A97-70E1-4C27-A8C0-28EE2C2735A8}" srcOrd="1" destOrd="0" presId="urn:microsoft.com/office/officeart/2005/8/layout/vList2"/>
    <dgm:cxn modelId="{07088EA1-DB4B-4F2B-9ED5-0C7AB0EFECE9}" type="presParOf" srcId="{8D809162-4F02-475F-979E-D17BCAFD95D6}" destId="{1D7D5CBD-F3EA-4756-9FCE-B6DC1619A96D}" srcOrd="2" destOrd="0" presId="urn:microsoft.com/office/officeart/2005/8/layout/vList2"/>
    <dgm:cxn modelId="{F0272861-6618-47C5-9807-23D175102650}" type="presParOf" srcId="{8D809162-4F02-475F-979E-D17BCAFD95D6}" destId="{FA593814-1DE2-4348-B96B-F82ED39FCD3B}"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F080E9-6EF9-4B1A-83AA-71975C362ACF}"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TW" altLang="en-US"/>
        </a:p>
      </dgm:t>
    </dgm:pt>
    <dgm:pt modelId="{D58F8888-B493-41B4-B5F3-C9C68AF24EAC}">
      <dgm:prSet phldrT="[文字]" custT="1"/>
      <dgm:spPr>
        <a:solidFill>
          <a:schemeClr val="accent2">
            <a:lumMod val="60000"/>
            <a:lumOff val="40000"/>
          </a:schemeClr>
        </a:solidFill>
      </dgm:spPr>
      <dgm:t>
        <a:bodyPr/>
        <a:lstStyle/>
        <a:p>
          <a:r>
            <a:rPr lang="zh-TW" altLang="en-US" sz="2400" dirty="0"/>
            <a:t>１．創業：５年內存活率只有１％</a:t>
          </a:r>
          <a:endParaRPr lang="en-US" altLang="zh-TW" sz="2400" dirty="0"/>
        </a:p>
        <a:p>
          <a:r>
            <a:rPr lang="zh-TW" altLang="en-US" sz="2400" dirty="0"/>
            <a:t>２．成為領域的佼佼者：多數人不是</a:t>
          </a:r>
          <a:endParaRPr lang="en-US" altLang="zh-TW" sz="2400" dirty="0"/>
        </a:p>
        <a:p>
          <a:r>
            <a:rPr lang="zh-TW" altLang="en-US" sz="2400" dirty="0"/>
            <a:t>３．投資：如房子、股票、黃金等等</a:t>
          </a:r>
          <a:endParaRPr lang="en-US" altLang="zh-TW" sz="2400" dirty="0"/>
        </a:p>
        <a:p>
          <a:r>
            <a:rPr lang="zh-TW" altLang="en-US" sz="2400" dirty="0"/>
            <a:t>投資較適合所有人而股票以獲利面跟進入門檻來看會是一個較優的選擇</a:t>
          </a:r>
          <a:endParaRPr lang="en-US" altLang="zh-TW" sz="2400" dirty="0"/>
        </a:p>
      </dgm:t>
    </dgm:pt>
    <dgm:pt modelId="{BCE55263-A55C-4986-A8AB-06D81440A8B1}" type="parTrans" cxnId="{15F509DB-C462-4309-B6A7-4F3BF2DE4A3E}">
      <dgm:prSet/>
      <dgm:spPr/>
      <dgm:t>
        <a:bodyPr/>
        <a:lstStyle/>
        <a:p>
          <a:endParaRPr lang="zh-TW" altLang="en-US"/>
        </a:p>
      </dgm:t>
    </dgm:pt>
    <dgm:pt modelId="{9D16E57D-EE6A-4B5B-B84F-8B228BFDAF7D}" type="sibTrans" cxnId="{15F509DB-C462-4309-B6A7-4F3BF2DE4A3E}">
      <dgm:prSet/>
      <dgm:spPr/>
      <dgm:t>
        <a:bodyPr/>
        <a:lstStyle/>
        <a:p>
          <a:endParaRPr lang="zh-TW" altLang="en-US"/>
        </a:p>
      </dgm:t>
    </dgm:pt>
    <dgm:pt modelId="{F9D7F300-D152-45B9-8FA3-37978CDF0C38}">
      <dgm:prSet phldrT="[文字]" phldr="1"/>
      <dgm:spPr/>
      <dgm:t>
        <a:bodyPr/>
        <a:lstStyle/>
        <a:p>
          <a:endParaRPr lang="zh-TW" altLang="en-US" dirty="0"/>
        </a:p>
      </dgm:t>
    </dgm:pt>
    <dgm:pt modelId="{48604F88-D546-4F93-A69D-3D9EB1CC5FED}" type="sibTrans" cxnId="{13B94F8F-26BF-46D0-AF33-838998F28B7B}">
      <dgm:prSet/>
      <dgm:spPr/>
      <dgm:t>
        <a:bodyPr/>
        <a:lstStyle/>
        <a:p>
          <a:endParaRPr lang="zh-TW" altLang="en-US"/>
        </a:p>
      </dgm:t>
    </dgm:pt>
    <dgm:pt modelId="{26B4C50E-3686-47EF-A538-C761F162C757}" type="parTrans" cxnId="{13B94F8F-26BF-46D0-AF33-838998F28B7B}">
      <dgm:prSet/>
      <dgm:spPr/>
      <dgm:t>
        <a:bodyPr/>
        <a:lstStyle/>
        <a:p>
          <a:endParaRPr lang="zh-TW" altLang="en-US"/>
        </a:p>
      </dgm:t>
    </dgm:pt>
    <dgm:pt modelId="{5E13711D-CF28-4687-A689-DEDA79511300}">
      <dgm:prSet phldrT="[文字]"/>
      <dgm:spPr/>
      <dgm:t>
        <a:bodyPr/>
        <a:lstStyle/>
        <a:p>
          <a:endParaRPr lang="zh-TW" altLang="en-US" dirty="0"/>
        </a:p>
      </dgm:t>
    </dgm:pt>
    <dgm:pt modelId="{7AFE029F-6899-4C44-9F23-CD241BE9B6DD}" type="sibTrans" cxnId="{FB8306A6-7A1D-41F1-A4E9-1AEC1D431FB7}">
      <dgm:prSet/>
      <dgm:spPr/>
      <dgm:t>
        <a:bodyPr/>
        <a:lstStyle/>
        <a:p>
          <a:endParaRPr lang="zh-TW" altLang="en-US"/>
        </a:p>
      </dgm:t>
    </dgm:pt>
    <dgm:pt modelId="{7EF7B7DA-1613-4C42-841B-912619BBE92C}" type="parTrans" cxnId="{FB8306A6-7A1D-41F1-A4E9-1AEC1D431FB7}">
      <dgm:prSet/>
      <dgm:spPr/>
      <dgm:t>
        <a:bodyPr/>
        <a:lstStyle/>
        <a:p>
          <a:endParaRPr lang="zh-TW" altLang="en-US"/>
        </a:p>
      </dgm:t>
    </dgm:pt>
    <dgm:pt modelId="{70AB68E8-35D8-4621-94E7-F6E68E091DF9}">
      <dgm:prSet phldrT="[文字]" custT="1"/>
      <dgm:spPr>
        <a:solidFill>
          <a:schemeClr val="accent2">
            <a:lumMod val="60000"/>
            <a:lumOff val="40000"/>
          </a:schemeClr>
        </a:solidFill>
      </dgm:spPr>
      <dgm:t>
        <a:bodyPr/>
        <a:lstStyle/>
        <a:p>
          <a:pPr algn="l"/>
          <a:r>
            <a:rPr lang="zh-TW" altLang="en-US" sz="2600" dirty="0"/>
            <a:t>　　長期來看每年的通貨膨脹大約以２％的速度在增長，在這個情況下要應對通膨怪獸可做３件事情：</a:t>
          </a:r>
        </a:p>
      </dgm:t>
    </dgm:pt>
    <dgm:pt modelId="{71AAEC1F-79D5-4FC9-A3B9-66A49D63BEC5}" type="sibTrans" cxnId="{F5506663-8331-4EE7-8FAC-14B9CE374AE5}">
      <dgm:prSet/>
      <dgm:spPr/>
      <dgm:t>
        <a:bodyPr/>
        <a:lstStyle/>
        <a:p>
          <a:endParaRPr lang="zh-TW" altLang="en-US"/>
        </a:p>
      </dgm:t>
    </dgm:pt>
    <dgm:pt modelId="{A616B7EB-3DA0-43C4-A656-6EE0B22E1B89}" type="parTrans" cxnId="{F5506663-8331-4EE7-8FAC-14B9CE374AE5}">
      <dgm:prSet/>
      <dgm:spPr/>
      <dgm:t>
        <a:bodyPr/>
        <a:lstStyle/>
        <a:p>
          <a:endParaRPr lang="zh-TW" altLang="en-US"/>
        </a:p>
      </dgm:t>
    </dgm:pt>
    <dgm:pt modelId="{8D809162-4F02-475F-979E-D17BCAFD95D6}" type="pres">
      <dgm:prSet presAssocID="{7DF080E9-6EF9-4B1A-83AA-71975C362ACF}" presName="linear" presStyleCnt="0">
        <dgm:presLayoutVars>
          <dgm:animLvl val="lvl"/>
          <dgm:resizeHandles val="exact"/>
        </dgm:presLayoutVars>
      </dgm:prSet>
      <dgm:spPr/>
    </dgm:pt>
    <dgm:pt modelId="{C2440291-0F70-49C2-BB4A-DBCCB3EB41A3}" type="pres">
      <dgm:prSet presAssocID="{70AB68E8-35D8-4621-94E7-F6E68E091DF9}" presName="parentText" presStyleLbl="node1" presStyleIdx="0" presStyleCnt="2" custScaleX="107695" custScaleY="57675" custLinFactY="-68981" custLinFactNeighborX="-16941" custLinFactNeighborY="-100000">
        <dgm:presLayoutVars>
          <dgm:chMax val="0"/>
          <dgm:bulletEnabled val="1"/>
        </dgm:presLayoutVars>
      </dgm:prSet>
      <dgm:spPr/>
    </dgm:pt>
    <dgm:pt modelId="{96BC4A97-70E1-4C27-A8C0-28EE2C2735A8}" type="pres">
      <dgm:prSet presAssocID="{70AB68E8-35D8-4621-94E7-F6E68E091DF9}" presName="childText" presStyleLbl="revTx" presStyleIdx="0" presStyleCnt="2">
        <dgm:presLayoutVars>
          <dgm:bulletEnabled val="1"/>
        </dgm:presLayoutVars>
      </dgm:prSet>
      <dgm:spPr/>
    </dgm:pt>
    <dgm:pt modelId="{1D7D5CBD-F3EA-4756-9FCE-B6DC1619A96D}" type="pres">
      <dgm:prSet presAssocID="{D58F8888-B493-41B4-B5F3-C9C68AF24EAC}" presName="parentText" presStyleLbl="node1" presStyleIdx="1" presStyleCnt="2" custLinFactY="3592" custLinFactNeighborX="261" custLinFactNeighborY="100000">
        <dgm:presLayoutVars>
          <dgm:chMax val="0"/>
          <dgm:bulletEnabled val="1"/>
        </dgm:presLayoutVars>
      </dgm:prSet>
      <dgm:spPr/>
    </dgm:pt>
    <dgm:pt modelId="{FA593814-1DE2-4348-B96B-F82ED39FCD3B}" type="pres">
      <dgm:prSet presAssocID="{D58F8888-B493-41B4-B5F3-C9C68AF24EAC}" presName="childText" presStyleLbl="revTx" presStyleIdx="1" presStyleCnt="2">
        <dgm:presLayoutVars>
          <dgm:bulletEnabled val="1"/>
        </dgm:presLayoutVars>
      </dgm:prSet>
      <dgm:spPr/>
    </dgm:pt>
  </dgm:ptLst>
  <dgm:cxnLst>
    <dgm:cxn modelId="{8CED1608-0BAA-4080-9C0E-6AA1654CEF4E}" type="presOf" srcId="{D58F8888-B493-41B4-B5F3-C9C68AF24EAC}" destId="{1D7D5CBD-F3EA-4756-9FCE-B6DC1619A96D}" srcOrd="0" destOrd="0" presId="urn:microsoft.com/office/officeart/2005/8/layout/vList2"/>
    <dgm:cxn modelId="{3715541A-9758-4F4C-BE73-C18D8F1EA952}" type="presOf" srcId="{F9D7F300-D152-45B9-8FA3-37978CDF0C38}" destId="{96BC4A97-70E1-4C27-A8C0-28EE2C2735A8}" srcOrd="0" destOrd="0" presId="urn:microsoft.com/office/officeart/2005/8/layout/vList2"/>
    <dgm:cxn modelId="{8AA52342-F23F-43F8-BC77-40BFEBD58A5C}" type="presOf" srcId="{70AB68E8-35D8-4621-94E7-F6E68E091DF9}" destId="{C2440291-0F70-49C2-BB4A-DBCCB3EB41A3}" srcOrd="0" destOrd="0" presId="urn:microsoft.com/office/officeart/2005/8/layout/vList2"/>
    <dgm:cxn modelId="{F5506663-8331-4EE7-8FAC-14B9CE374AE5}" srcId="{7DF080E9-6EF9-4B1A-83AA-71975C362ACF}" destId="{70AB68E8-35D8-4621-94E7-F6E68E091DF9}" srcOrd="0" destOrd="0" parTransId="{A616B7EB-3DA0-43C4-A656-6EE0B22E1B89}" sibTransId="{71AAEC1F-79D5-4FC9-A3B9-66A49D63BEC5}"/>
    <dgm:cxn modelId="{13B94F8F-26BF-46D0-AF33-838998F28B7B}" srcId="{70AB68E8-35D8-4621-94E7-F6E68E091DF9}" destId="{F9D7F300-D152-45B9-8FA3-37978CDF0C38}" srcOrd="0" destOrd="0" parTransId="{26B4C50E-3686-47EF-A538-C761F162C757}" sibTransId="{48604F88-D546-4F93-A69D-3D9EB1CC5FED}"/>
    <dgm:cxn modelId="{FB8306A6-7A1D-41F1-A4E9-1AEC1D431FB7}" srcId="{D58F8888-B493-41B4-B5F3-C9C68AF24EAC}" destId="{5E13711D-CF28-4687-A689-DEDA79511300}" srcOrd="0" destOrd="0" parTransId="{7EF7B7DA-1613-4C42-841B-912619BBE92C}" sibTransId="{7AFE029F-6899-4C44-9F23-CD241BE9B6DD}"/>
    <dgm:cxn modelId="{FF8848AA-1690-4B42-8756-0E1FE83B127B}" type="presOf" srcId="{5E13711D-CF28-4687-A689-DEDA79511300}" destId="{FA593814-1DE2-4348-B96B-F82ED39FCD3B}" srcOrd="0" destOrd="0" presId="urn:microsoft.com/office/officeart/2005/8/layout/vList2"/>
    <dgm:cxn modelId="{7CF700BD-2903-4010-9047-6FE49DB86602}" type="presOf" srcId="{7DF080E9-6EF9-4B1A-83AA-71975C362ACF}" destId="{8D809162-4F02-475F-979E-D17BCAFD95D6}" srcOrd="0" destOrd="0" presId="urn:microsoft.com/office/officeart/2005/8/layout/vList2"/>
    <dgm:cxn modelId="{15F509DB-C462-4309-B6A7-4F3BF2DE4A3E}" srcId="{7DF080E9-6EF9-4B1A-83AA-71975C362ACF}" destId="{D58F8888-B493-41B4-B5F3-C9C68AF24EAC}" srcOrd="1" destOrd="0" parTransId="{BCE55263-A55C-4986-A8AB-06D81440A8B1}" sibTransId="{9D16E57D-EE6A-4B5B-B84F-8B228BFDAF7D}"/>
    <dgm:cxn modelId="{AAD32978-A875-4E31-849C-AB26AB4B10D2}" type="presParOf" srcId="{8D809162-4F02-475F-979E-D17BCAFD95D6}" destId="{C2440291-0F70-49C2-BB4A-DBCCB3EB41A3}" srcOrd="0" destOrd="0" presId="urn:microsoft.com/office/officeart/2005/8/layout/vList2"/>
    <dgm:cxn modelId="{82DB0B79-518A-4574-9B8D-1E6CC1E9B39F}" type="presParOf" srcId="{8D809162-4F02-475F-979E-D17BCAFD95D6}" destId="{96BC4A97-70E1-4C27-A8C0-28EE2C2735A8}" srcOrd="1" destOrd="0" presId="urn:microsoft.com/office/officeart/2005/8/layout/vList2"/>
    <dgm:cxn modelId="{07088EA1-DB4B-4F2B-9ED5-0C7AB0EFECE9}" type="presParOf" srcId="{8D809162-4F02-475F-979E-D17BCAFD95D6}" destId="{1D7D5CBD-F3EA-4756-9FCE-B6DC1619A96D}" srcOrd="2" destOrd="0" presId="urn:microsoft.com/office/officeart/2005/8/layout/vList2"/>
    <dgm:cxn modelId="{F0272861-6618-47C5-9807-23D175102650}" type="presParOf" srcId="{8D809162-4F02-475F-979E-D17BCAFD95D6}" destId="{FA593814-1DE2-4348-B96B-F82ED39FCD3B}"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03.  </a:t>
          </a:r>
          <a:r>
            <a:rPr lang="zh-TW" altLang="en-US" sz="6000" dirty="0">
              <a:solidFill>
                <a:schemeClr val="bg1">
                  <a:lumMod val="95000"/>
                </a:schemeClr>
              </a:solidFill>
            </a:rPr>
            <a:t>圖表程式說明</a:t>
          </a: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721AC0-F5AC-44CA-A9A8-B92A33113ACE}" type="doc">
      <dgm:prSet loTypeId="urn:microsoft.com/office/officeart/2008/layout/AlternatingHexagons" loCatId="list" qsTypeId="urn:microsoft.com/office/officeart/2005/8/quickstyle/3d7" qsCatId="3D" csTypeId="urn:microsoft.com/office/officeart/2005/8/colors/accent1_2" csCatId="accent1" phldr="1"/>
      <dgm:spPr/>
      <dgm:t>
        <a:bodyPr/>
        <a:lstStyle/>
        <a:p>
          <a:endParaRPr lang="zh-TW" altLang="en-US"/>
        </a:p>
      </dgm:t>
    </dgm:pt>
    <dgm:pt modelId="{CEB0EB18-D519-4E86-BB06-E1FE5B787CAE}">
      <dgm:prSet phldrT="[文字]" custT="1"/>
      <dgm:spPr>
        <a:solidFill>
          <a:srgbClr val="FFC000"/>
        </a:solidFill>
      </dgm:spPr>
      <dgm:t>
        <a:bodyPr/>
        <a:lstStyle/>
        <a:p>
          <a:endParaRPr lang="zh-TW" altLang="en-US" sz="2100" dirty="0"/>
        </a:p>
        <a:p>
          <a:r>
            <a:rPr lang="en-US" altLang="zh-TW" sz="2400" dirty="0">
              <a:solidFill>
                <a:schemeClr val="tx1"/>
              </a:solidFill>
            </a:rPr>
            <a:t>2.</a:t>
          </a:r>
          <a:r>
            <a:rPr lang="zh-TW" altLang="en-US" sz="2400" dirty="0">
              <a:solidFill>
                <a:schemeClr val="tx1"/>
              </a:solidFill>
            </a:rPr>
            <a:t>連續配發股利</a:t>
          </a:r>
          <a:r>
            <a:rPr lang="en-US" altLang="zh-TW" sz="2400" dirty="0">
              <a:solidFill>
                <a:schemeClr val="tx1"/>
              </a:solidFill>
            </a:rPr>
            <a:t>10</a:t>
          </a:r>
          <a:r>
            <a:rPr lang="zh-TW" altLang="en-US" sz="2400" dirty="0">
              <a:solidFill>
                <a:schemeClr val="tx1"/>
              </a:solidFill>
            </a:rPr>
            <a:t>年</a:t>
          </a:r>
          <a:endParaRPr lang="zh-TW" altLang="en-US" sz="2400" dirty="0"/>
        </a:p>
      </dgm:t>
    </dgm:pt>
    <dgm:pt modelId="{0E2CAA0F-937C-4EEA-B996-6D4F0360ADFB}" type="parTrans" cxnId="{1DA768EF-15F9-4560-9B59-22D183A668E2}">
      <dgm:prSet/>
      <dgm:spPr/>
      <dgm:t>
        <a:bodyPr/>
        <a:lstStyle/>
        <a:p>
          <a:endParaRPr lang="zh-TW" altLang="en-US"/>
        </a:p>
      </dgm:t>
    </dgm:pt>
    <dgm:pt modelId="{64AE513A-F252-4EB7-A117-30E0DB695E1D}" type="sibTrans" cxnId="{1DA768EF-15F9-4560-9B59-22D183A668E2}">
      <dgm:prSet custT="1"/>
      <dgm:spPr>
        <a:solidFill>
          <a:srgbClr val="FF0000"/>
        </a:solidFill>
      </dgm:spPr>
      <dgm:t>
        <a:bodyPr/>
        <a:lstStyle/>
        <a:p>
          <a:r>
            <a:rPr lang="en-US" altLang="zh-TW" sz="2900" dirty="0"/>
            <a:t>1.ROE&gt;15%</a:t>
          </a:r>
          <a:endParaRPr lang="zh-TW" altLang="en-US" sz="2900" dirty="0"/>
        </a:p>
      </dgm:t>
    </dgm:pt>
    <dgm:pt modelId="{2F79CD1A-991F-4DA0-BC1D-39915D7492CD}">
      <dgm:prSet phldrT="[文字]" phldr="1"/>
      <dgm:spPr/>
      <dgm:t>
        <a:bodyPr/>
        <a:lstStyle/>
        <a:p>
          <a:endParaRPr lang="zh-TW" altLang="en-US"/>
        </a:p>
      </dgm:t>
    </dgm:pt>
    <dgm:pt modelId="{EE4FC74F-960B-4CCB-8D48-233590E6901E}" type="sibTrans" cxnId="{A9DBACF8-E741-4267-A3FB-2020F75CFA01}">
      <dgm:prSet/>
      <dgm:spPr/>
      <dgm:t>
        <a:bodyPr/>
        <a:lstStyle/>
        <a:p>
          <a:endParaRPr lang="zh-TW" altLang="en-US"/>
        </a:p>
      </dgm:t>
    </dgm:pt>
    <dgm:pt modelId="{DAB84A35-742C-4ECE-944A-80FCCE68CEA5}" type="parTrans" cxnId="{A9DBACF8-E741-4267-A3FB-2020F75CFA01}">
      <dgm:prSet/>
      <dgm:spPr/>
      <dgm:t>
        <a:bodyPr/>
        <a:lstStyle/>
        <a:p>
          <a:endParaRPr lang="zh-TW" altLang="en-US"/>
        </a:p>
      </dgm:t>
    </dgm:pt>
    <dgm:pt modelId="{3FE16C0F-362C-444A-94DE-425BEA09E2FB}">
      <dgm:prSet phldrT="[文字]"/>
      <dgm:spPr>
        <a:solidFill>
          <a:srgbClr val="FFFF00"/>
        </a:solidFill>
      </dgm:spPr>
      <dgm:t>
        <a:bodyPr/>
        <a:lstStyle/>
        <a:p>
          <a:r>
            <a:rPr lang="en-US" altLang="zh-TW" dirty="0"/>
            <a:t>3.</a:t>
          </a:r>
          <a:r>
            <a:rPr lang="zh-TW" altLang="en-US" dirty="0"/>
            <a:t>自由現金流量</a:t>
          </a:r>
          <a:r>
            <a:rPr lang="en-US" altLang="zh-TW" dirty="0"/>
            <a:t>&gt;0</a:t>
          </a:r>
          <a:endParaRPr lang="zh-TW" altLang="en-US" dirty="0"/>
        </a:p>
      </dgm:t>
    </dgm:pt>
    <dgm:pt modelId="{EF97E1D3-56D3-4A06-917F-3CE0108FE413}" type="sibTrans" cxnId="{CF1251B8-9511-4AA2-B6C5-83FEEC66CE69}">
      <dgm:prSet/>
      <dgm:spPr>
        <a:solidFill>
          <a:srgbClr val="92D050"/>
        </a:solidFill>
      </dgm:spPr>
      <dgm:t>
        <a:bodyPr/>
        <a:lstStyle/>
        <a:p>
          <a:r>
            <a:rPr lang="en-US" altLang="zh-TW" dirty="0"/>
            <a:t>4.</a:t>
          </a:r>
          <a:r>
            <a:rPr lang="zh-TW" altLang="en-US" dirty="0"/>
            <a:t>本業佔比</a:t>
          </a:r>
          <a:r>
            <a:rPr lang="en-US" altLang="zh-TW" dirty="0"/>
            <a:t>&gt;80%</a:t>
          </a:r>
          <a:endParaRPr lang="zh-TW" altLang="en-US" dirty="0"/>
        </a:p>
      </dgm:t>
    </dgm:pt>
    <dgm:pt modelId="{7FED33D8-557C-4B05-9162-B45EAA6D3B29}" type="parTrans" cxnId="{CF1251B8-9511-4AA2-B6C5-83FEEC66CE69}">
      <dgm:prSet/>
      <dgm:spPr/>
      <dgm:t>
        <a:bodyPr/>
        <a:lstStyle/>
        <a:p>
          <a:endParaRPr lang="zh-TW" altLang="en-US"/>
        </a:p>
      </dgm:t>
    </dgm:pt>
    <dgm:pt modelId="{639744A9-A785-45F0-AC77-E13BB1CE160C}">
      <dgm:prSet phldrT="[文字]" phldr="1"/>
      <dgm:spPr/>
      <dgm:t>
        <a:bodyPr/>
        <a:lstStyle/>
        <a:p>
          <a:endParaRPr lang="zh-TW" altLang="en-US" dirty="0"/>
        </a:p>
      </dgm:t>
    </dgm:pt>
    <dgm:pt modelId="{56BF7670-4CB2-4C81-B012-BA9DD015AEB8}" type="sibTrans" cxnId="{DC1DBE76-48E4-430C-9E4B-DFB6061ADDDE}">
      <dgm:prSet/>
      <dgm:spPr/>
      <dgm:t>
        <a:bodyPr/>
        <a:lstStyle/>
        <a:p>
          <a:endParaRPr lang="zh-TW" altLang="en-US"/>
        </a:p>
      </dgm:t>
    </dgm:pt>
    <dgm:pt modelId="{05453A0C-2F4F-4EEB-B139-0446325EFB1F}" type="parTrans" cxnId="{DC1DBE76-48E4-430C-9E4B-DFB6061ADDDE}">
      <dgm:prSet/>
      <dgm:spPr/>
      <dgm:t>
        <a:bodyPr/>
        <a:lstStyle/>
        <a:p>
          <a:endParaRPr lang="zh-TW" altLang="en-US"/>
        </a:p>
      </dgm:t>
    </dgm:pt>
    <dgm:pt modelId="{941AA12D-3F08-4FDF-A304-407C5E412231}">
      <dgm:prSet phldrT="[文字]"/>
      <dgm:spPr>
        <a:solidFill>
          <a:srgbClr val="7030A0"/>
        </a:solidFill>
      </dgm:spPr>
      <dgm:t>
        <a:bodyPr/>
        <a:lstStyle/>
        <a:p>
          <a:r>
            <a:rPr lang="zh-TW" altLang="en-US" dirty="0"/>
            <a:t>近年</a:t>
          </a:r>
          <a:r>
            <a:rPr lang="en-US" altLang="zh-TW" dirty="0"/>
            <a:t>EPS&gt;</a:t>
          </a:r>
          <a:r>
            <a:rPr lang="zh-TW" altLang="en-US" dirty="0"/>
            <a:t>去年</a:t>
          </a:r>
          <a:r>
            <a:rPr lang="en-US" altLang="zh-TW" dirty="0"/>
            <a:t>EPS</a:t>
          </a:r>
          <a:r>
            <a:rPr lang="zh-TW" altLang="en-US" dirty="0"/>
            <a:t> </a:t>
          </a:r>
          <a:r>
            <a:rPr lang="en-US" altLang="zh-TW" dirty="0"/>
            <a:t>or</a:t>
          </a:r>
          <a:r>
            <a:rPr lang="zh-TW" altLang="en-US" dirty="0"/>
            <a:t> 前年</a:t>
          </a:r>
          <a:r>
            <a:rPr lang="en-US" altLang="zh-TW" dirty="0"/>
            <a:t>EPS</a:t>
          </a:r>
          <a:endParaRPr lang="zh-TW" altLang="en-US" dirty="0"/>
        </a:p>
      </dgm:t>
    </dgm:pt>
    <dgm:pt modelId="{9C00ACD0-A790-49E2-9F10-20EB8582BE98}" type="sibTrans" cxnId="{ACD4CE06-028C-4177-9E75-78FAF2CA1775}">
      <dgm:prSet/>
      <dgm:spPr>
        <a:solidFill>
          <a:srgbClr val="00B0F0"/>
        </a:solidFill>
      </dgm:spPr>
      <dgm:t>
        <a:bodyPr/>
        <a:lstStyle/>
        <a:p>
          <a:r>
            <a:rPr lang="en-US" altLang="zh-TW" dirty="0">
              <a:solidFill>
                <a:schemeClr val="tx1"/>
              </a:solidFill>
            </a:rPr>
            <a:t>5.</a:t>
          </a:r>
          <a:r>
            <a:rPr lang="en-US" altLang="zh-TW" dirty="0"/>
            <a:t> 20%&lt;</a:t>
          </a:r>
          <a:r>
            <a:rPr lang="zh-TW" altLang="en-US" b="0" i="0" dirty="0"/>
            <a:t>負債總額</a:t>
          </a:r>
          <a:r>
            <a:rPr lang="en-US" altLang="zh-TW" dirty="0"/>
            <a:t>&lt;70%</a:t>
          </a:r>
          <a:endParaRPr lang="zh-TW" altLang="en-US" dirty="0">
            <a:solidFill>
              <a:schemeClr val="tx1"/>
            </a:solidFill>
          </a:endParaRPr>
        </a:p>
      </dgm:t>
    </dgm:pt>
    <dgm:pt modelId="{B4736C92-8702-4EA5-9962-075BBD6B8EB7}" type="parTrans" cxnId="{ACD4CE06-028C-4177-9E75-78FAF2CA1775}">
      <dgm:prSet/>
      <dgm:spPr/>
      <dgm:t>
        <a:bodyPr/>
        <a:lstStyle/>
        <a:p>
          <a:endParaRPr lang="zh-TW" altLang="en-US"/>
        </a:p>
      </dgm:t>
    </dgm:pt>
    <dgm:pt modelId="{ED39DE41-244A-4C61-87D6-E36917503692}">
      <dgm:prSet phldrT="[文字]" phldr="1"/>
      <dgm:spPr/>
      <dgm:t>
        <a:bodyPr/>
        <a:lstStyle/>
        <a:p>
          <a:endParaRPr lang="zh-TW" altLang="en-US" dirty="0"/>
        </a:p>
      </dgm:t>
    </dgm:pt>
    <dgm:pt modelId="{53D54AC7-F1CD-4445-816B-E2E6300E9211}" type="sibTrans" cxnId="{14759035-7D5E-4348-A718-751329CB69F0}">
      <dgm:prSet/>
      <dgm:spPr/>
      <dgm:t>
        <a:bodyPr/>
        <a:lstStyle/>
        <a:p>
          <a:endParaRPr lang="zh-TW" altLang="en-US"/>
        </a:p>
      </dgm:t>
    </dgm:pt>
    <dgm:pt modelId="{EC56803A-2BD0-4837-B38E-6A5E3E7ABE0E}" type="parTrans" cxnId="{14759035-7D5E-4348-A718-751329CB69F0}">
      <dgm:prSet/>
      <dgm:spPr/>
      <dgm:t>
        <a:bodyPr/>
        <a:lstStyle/>
        <a:p>
          <a:endParaRPr lang="zh-TW" altLang="en-US"/>
        </a:p>
      </dgm:t>
    </dgm:pt>
    <dgm:pt modelId="{A7340B97-F0E8-4D1A-9AA3-EC23C75FAFA4}" type="pres">
      <dgm:prSet presAssocID="{85721AC0-F5AC-44CA-A9A8-B92A33113ACE}" presName="Name0" presStyleCnt="0">
        <dgm:presLayoutVars>
          <dgm:chMax/>
          <dgm:chPref/>
          <dgm:dir/>
          <dgm:animLvl val="lvl"/>
        </dgm:presLayoutVars>
      </dgm:prSet>
      <dgm:spPr/>
    </dgm:pt>
    <dgm:pt modelId="{6259A5D8-F86F-4D4E-944E-01FB1D5B6000}" type="pres">
      <dgm:prSet presAssocID="{CEB0EB18-D519-4E86-BB06-E1FE5B787CAE}" presName="composite" presStyleCnt="0"/>
      <dgm:spPr/>
    </dgm:pt>
    <dgm:pt modelId="{7E7AD99F-EC2A-429B-A84C-C9C4BC619AD2}" type="pres">
      <dgm:prSet presAssocID="{CEB0EB18-D519-4E86-BB06-E1FE5B787CAE}" presName="Parent1" presStyleLbl="node1" presStyleIdx="0" presStyleCnt="6">
        <dgm:presLayoutVars>
          <dgm:chMax val="1"/>
          <dgm:chPref val="1"/>
          <dgm:bulletEnabled val="1"/>
        </dgm:presLayoutVars>
      </dgm:prSet>
      <dgm:spPr/>
    </dgm:pt>
    <dgm:pt modelId="{83E07823-DE3C-482F-AF7C-E5CCC86B3DA7}" type="pres">
      <dgm:prSet presAssocID="{CEB0EB18-D519-4E86-BB06-E1FE5B787CAE}" presName="Childtext1" presStyleLbl="revTx" presStyleIdx="0" presStyleCnt="3">
        <dgm:presLayoutVars>
          <dgm:chMax val="0"/>
          <dgm:chPref val="0"/>
          <dgm:bulletEnabled val="1"/>
        </dgm:presLayoutVars>
      </dgm:prSet>
      <dgm:spPr/>
    </dgm:pt>
    <dgm:pt modelId="{0FC93CF0-A1D8-4747-8E0E-7190FC6CFC90}" type="pres">
      <dgm:prSet presAssocID="{CEB0EB18-D519-4E86-BB06-E1FE5B787CAE}" presName="BalanceSpacing" presStyleCnt="0"/>
      <dgm:spPr/>
    </dgm:pt>
    <dgm:pt modelId="{A7EB94F3-5DEB-4D47-B8F6-13666ACCEDB1}" type="pres">
      <dgm:prSet presAssocID="{CEB0EB18-D519-4E86-BB06-E1FE5B787CAE}" presName="BalanceSpacing1" presStyleCnt="0"/>
      <dgm:spPr/>
    </dgm:pt>
    <dgm:pt modelId="{FD2C289F-2DBF-4065-B700-0102C51B843B}" type="pres">
      <dgm:prSet presAssocID="{64AE513A-F252-4EB7-A117-30E0DB695E1D}" presName="Accent1Text" presStyleLbl="node1" presStyleIdx="1" presStyleCnt="6"/>
      <dgm:spPr/>
    </dgm:pt>
    <dgm:pt modelId="{D9DBDBCB-70EB-4F7D-8DE4-2E81E44C760D}" type="pres">
      <dgm:prSet presAssocID="{64AE513A-F252-4EB7-A117-30E0DB695E1D}" presName="spaceBetweenRectangles" presStyleCnt="0"/>
      <dgm:spPr/>
    </dgm:pt>
    <dgm:pt modelId="{D161A5B2-0401-42AB-8FF4-01C8CAF42342}" type="pres">
      <dgm:prSet presAssocID="{3FE16C0F-362C-444A-94DE-425BEA09E2FB}" presName="composite" presStyleCnt="0"/>
      <dgm:spPr/>
    </dgm:pt>
    <dgm:pt modelId="{72B53533-3B82-4F45-95C3-BCFDFF7A96C2}" type="pres">
      <dgm:prSet presAssocID="{3FE16C0F-362C-444A-94DE-425BEA09E2FB}" presName="Parent1" presStyleLbl="node1" presStyleIdx="2" presStyleCnt="6">
        <dgm:presLayoutVars>
          <dgm:chMax val="1"/>
          <dgm:chPref val="1"/>
          <dgm:bulletEnabled val="1"/>
        </dgm:presLayoutVars>
      </dgm:prSet>
      <dgm:spPr/>
    </dgm:pt>
    <dgm:pt modelId="{6D01D89A-4FB5-4751-AAC4-8949F4031AB9}" type="pres">
      <dgm:prSet presAssocID="{3FE16C0F-362C-444A-94DE-425BEA09E2FB}" presName="Childtext1" presStyleLbl="revTx" presStyleIdx="1" presStyleCnt="3" custScaleY="99325" custLinFactNeighborX="-1332" custLinFactNeighborY="-7027">
        <dgm:presLayoutVars>
          <dgm:chMax val="0"/>
          <dgm:chPref val="0"/>
          <dgm:bulletEnabled val="1"/>
        </dgm:presLayoutVars>
      </dgm:prSet>
      <dgm:spPr/>
    </dgm:pt>
    <dgm:pt modelId="{469A694D-67A5-4E84-AC0C-68C465D3877A}" type="pres">
      <dgm:prSet presAssocID="{3FE16C0F-362C-444A-94DE-425BEA09E2FB}" presName="BalanceSpacing" presStyleCnt="0"/>
      <dgm:spPr/>
    </dgm:pt>
    <dgm:pt modelId="{23D307FE-C156-4B29-B5F8-BA8927E16645}" type="pres">
      <dgm:prSet presAssocID="{3FE16C0F-362C-444A-94DE-425BEA09E2FB}" presName="BalanceSpacing1" presStyleCnt="0"/>
      <dgm:spPr/>
    </dgm:pt>
    <dgm:pt modelId="{63D9A23F-8324-4B9E-A942-7643B7478C26}" type="pres">
      <dgm:prSet presAssocID="{EF97E1D3-56D3-4A06-917F-3CE0108FE413}" presName="Accent1Text" presStyleLbl="node1" presStyleIdx="3" presStyleCnt="6"/>
      <dgm:spPr/>
    </dgm:pt>
    <dgm:pt modelId="{5621A025-CC4D-4221-A01C-FF7F76F5D87B}" type="pres">
      <dgm:prSet presAssocID="{EF97E1D3-56D3-4A06-917F-3CE0108FE413}" presName="spaceBetweenRectangles" presStyleCnt="0"/>
      <dgm:spPr/>
    </dgm:pt>
    <dgm:pt modelId="{A24EA186-303D-4A04-B85F-9B23F9D34E63}" type="pres">
      <dgm:prSet presAssocID="{941AA12D-3F08-4FDF-A304-407C5E412231}" presName="composite" presStyleCnt="0"/>
      <dgm:spPr/>
    </dgm:pt>
    <dgm:pt modelId="{0B86BEC1-D708-4EE9-AE51-BB3A02A9C5C7}" type="pres">
      <dgm:prSet presAssocID="{941AA12D-3F08-4FDF-A304-407C5E412231}" presName="Parent1" presStyleLbl="node1" presStyleIdx="4" presStyleCnt="6">
        <dgm:presLayoutVars>
          <dgm:chMax val="1"/>
          <dgm:chPref val="1"/>
          <dgm:bulletEnabled val="1"/>
        </dgm:presLayoutVars>
      </dgm:prSet>
      <dgm:spPr/>
    </dgm:pt>
    <dgm:pt modelId="{F7556E6B-E365-4211-BCFB-4517C4D01586}" type="pres">
      <dgm:prSet presAssocID="{941AA12D-3F08-4FDF-A304-407C5E412231}" presName="Childtext1" presStyleLbl="revTx" presStyleIdx="2" presStyleCnt="3">
        <dgm:presLayoutVars>
          <dgm:chMax val="0"/>
          <dgm:chPref val="0"/>
          <dgm:bulletEnabled val="1"/>
        </dgm:presLayoutVars>
      </dgm:prSet>
      <dgm:spPr/>
    </dgm:pt>
    <dgm:pt modelId="{1D3ECCD0-FA27-45C5-88DB-9F1B2CF97248}" type="pres">
      <dgm:prSet presAssocID="{941AA12D-3F08-4FDF-A304-407C5E412231}" presName="BalanceSpacing" presStyleCnt="0"/>
      <dgm:spPr/>
    </dgm:pt>
    <dgm:pt modelId="{3ED1A320-77C7-4D65-ABBC-D9046405A179}" type="pres">
      <dgm:prSet presAssocID="{941AA12D-3F08-4FDF-A304-407C5E412231}" presName="BalanceSpacing1" presStyleCnt="0"/>
      <dgm:spPr/>
    </dgm:pt>
    <dgm:pt modelId="{2B63D3CC-C9BA-4CF3-AB99-F813BAD56D72}" type="pres">
      <dgm:prSet presAssocID="{9C00ACD0-A790-49E2-9F10-20EB8582BE98}" presName="Accent1Text" presStyleLbl="node1" presStyleIdx="5" presStyleCnt="6" custLinFactNeighborX="354"/>
      <dgm:spPr/>
    </dgm:pt>
  </dgm:ptLst>
  <dgm:cxnLst>
    <dgm:cxn modelId="{B21D2500-A19B-4842-84AA-FAA0409D98BD}" type="presOf" srcId="{9C00ACD0-A790-49E2-9F10-20EB8582BE98}" destId="{2B63D3CC-C9BA-4CF3-AB99-F813BAD56D72}" srcOrd="0" destOrd="0" presId="urn:microsoft.com/office/officeart/2008/layout/AlternatingHexagons"/>
    <dgm:cxn modelId="{A647B302-1D82-462F-A4D8-F952AF44F187}" type="presOf" srcId="{ED39DE41-244A-4C61-87D6-E36917503692}" destId="{F7556E6B-E365-4211-BCFB-4517C4D01586}" srcOrd="0" destOrd="0" presId="urn:microsoft.com/office/officeart/2008/layout/AlternatingHexagons"/>
    <dgm:cxn modelId="{ACD4CE06-028C-4177-9E75-78FAF2CA1775}" srcId="{85721AC0-F5AC-44CA-A9A8-B92A33113ACE}" destId="{941AA12D-3F08-4FDF-A304-407C5E412231}" srcOrd="2" destOrd="0" parTransId="{B4736C92-8702-4EA5-9962-075BBD6B8EB7}" sibTransId="{9C00ACD0-A790-49E2-9F10-20EB8582BE98}"/>
    <dgm:cxn modelId="{D6F30618-C6EB-4874-982D-703E730BD7D1}" type="presOf" srcId="{3FE16C0F-362C-444A-94DE-425BEA09E2FB}" destId="{72B53533-3B82-4F45-95C3-BCFDFF7A96C2}" srcOrd="0" destOrd="0" presId="urn:microsoft.com/office/officeart/2008/layout/AlternatingHexagons"/>
    <dgm:cxn modelId="{14759035-7D5E-4348-A718-751329CB69F0}" srcId="{941AA12D-3F08-4FDF-A304-407C5E412231}" destId="{ED39DE41-244A-4C61-87D6-E36917503692}" srcOrd="0" destOrd="0" parTransId="{EC56803A-2BD0-4837-B38E-6A5E3E7ABE0E}" sibTransId="{53D54AC7-F1CD-4445-816B-E2E6300E9211}"/>
    <dgm:cxn modelId="{7FFDB037-0EC8-4015-874E-9EC1BF4D7311}" type="presOf" srcId="{941AA12D-3F08-4FDF-A304-407C5E412231}" destId="{0B86BEC1-D708-4EE9-AE51-BB3A02A9C5C7}" srcOrd="0" destOrd="0" presId="urn:microsoft.com/office/officeart/2008/layout/AlternatingHexagons"/>
    <dgm:cxn modelId="{DC1DBE76-48E4-430C-9E4B-DFB6061ADDDE}" srcId="{3FE16C0F-362C-444A-94DE-425BEA09E2FB}" destId="{639744A9-A785-45F0-AC77-E13BB1CE160C}" srcOrd="0" destOrd="0" parTransId="{05453A0C-2F4F-4EEB-B139-0446325EFB1F}" sibTransId="{56BF7670-4CB2-4C81-B012-BA9DD015AEB8}"/>
    <dgm:cxn modelId="{748E819F-503F-4345-9A4C-B79E2A9695EB}" type="presOf" srcId="{2F79CD1A-991F-4DA0-BC1D-39915D7492CD}" destId="{83E07823-DE3C-482F-AF7C-E5CCC86B3DA7}" srcOrd="0" destOrd="0" presId="urn:microsoft.com/office/officeart/2008/layout/AlternatingHexagons"/>
    <dgm:cxn modelId="{0E1A9DB4-1AD0-45EF-B6AA-A083DA678BE1}" type="presOf" srcId="{639744A9-A785-45F0-AC77-E13BB1CE160C}" destId="{6D01D89A-4FB5-4751-AAC4-8949F4031AB9}" srcOrd="0" destOrd="0" presId="urn:microsoft.com/office/officeart/2008/layout/AlternatingHexagons"/>
    <dgm:cxn modelId="{CF1251B8-9511-4AA2-B6C5-83FEEC66CE69}" srcId="{85721AC0-F5AC-44CA-A9A8-B92A33113ACE}" destId="{3FE16C0F-362C-444A-94DE-425BEA09E2FB}" srcOrd="1" destOrd="0" parTransId="{7FED33D8-557C-4B05-9162-B45EAA6D3B29}" sibTransId="{EF97E1D3-56D3-4A06-917F-3CE0108FE413}"/>
    <dgm:cxn modelId="{73FA52C5-8F1F-4686-9B68-0FFDC7AE05B9}" type="presOf" srcId="{CEB0EB18-D519-4E86-BB06-E1FE5B787CAE}" destId="{7E7AD99F-EC2A-429B-A84C-C9C4BC619AD2}" srcOrd="0" destOrd="0" presId="urn:microsoft.com/office/officeart/2008/layout/AlternatingHexagons"/>
    <dgm:cxn modelId="{3B4884D3-63C7-4073-93E0-F85DE9044375}" type="presOf" srcId="{85721AC0-F5AC-44CA-A9A8-B92A33113ACE}" destId="{A7340B97-F0E8-4D1A-9AA3-EC23C75FAFA4}" srcOrd="0" destOrd="0" presId="urn:microsoft.com/office/officeart/2008/layout/AlternatingHexagons"/>
    <dgm:cxn modelId="{1DA768EF-15F9-4560-9B59-22D183A668E2}" srcId="{85721AC0-F5AC-44CA-A9A8-B92A33113ACE}" destId="{CEB0EB18-D519-4E86-BB06-E1FE5B787CAE}" srcOrd="0" destOrd="0" parTransId="{0E2CAA0F-937C-4EEA-B996-6D4F0360ADFB}" sibTransId="{64AE513A-F252-4EB7-A117-30E0DB695E1D}"/>
    <dgm:cxn modelId="{3E9AFEF2-3F2B-4BB6-B75D-01F4F4A383E6}" type="presOf" srcId="{EF97E1D3-56D3-4A06-917F-3CE0108FE413}" destId="{63D9A23F-8324-4B9E-A942-7643B7478C26}" srcOrd="0" destOrd="0" presId="urn:microsoft.com/office/officeart/2008/layout/AlternatingHexagons"/>
    <dgm:cxn modelId="{A9DBACF8-E741-4267-A3FB-2020F75CFA01}" srcId="{CEB0EB18-D519-4E86-BB06-E1FE5B787CAE}" destId="{2F79CD1A-991F-4DA0-BC1D-39915D7492CD}" srcOrd="0" destOrd="0" parTransId="{DAB84A35-742C-4ECE-944A-80FCCE68CEA5}" sibTransId="{EE4FC74F-960B-4CCB-8D48-233590E6901E}"/>
    <dgm:cxn modelId="{907C70FB-8F97-4511-A4FA-D43FCAB07235}" type="presOf" srcId="{64AE513A-F252-4EB7-A117-30E0DB695E1D}" destId="{FD2C289F-2DBF-4065-B700-0102C51B843B}" srcOrd="0" destOrd="0" presId="urn:microsoft.com/office/officeart/2008/layout/AlternatingHexagons"/>
    <dgm:cxn modelId="{BAB34E4F-079A-4E7B-9491-6BB12061609B}" type="presParOf" srcId="{A7340B97-F0E8-4D1A-9AA3-EC23C75FAFA4}" destId="{6259A5D8-F86F-4D4E-944E-01FB1D5B6000}" srcOrd="0" destOrd="0" presId="urn:microsoft.com/office/officeart/2008/layout/AlternatingHexagons"/>
    <dgm:cxn modelId="{499FE7D3-A2C7-4BFC-B7E7-F29E572B23F4}" type="presParOf" srcId="{6259A5D8-F86F-4D4E-944E-01FB1D5B6000}" destId="{7E7AD99F-EC2A-429B-A84C-C9C4BC619AD2}" srcOrd="0" destOrd="0" presId="urn:microsoft.com/office/officeart/2008/layout/AlternatingHexagons"/>
    <dgm:cxn modelId="{41AA824F-12CF-49FF-8543-B6A9B1D9C660}" type="presParOf" srcId="{6259A5D8-F86F-4D4E-944E-01FB1D5B6000}" destId="{83E07823-DE3C-482F-AF7C-E5CCC86B3DA7}" srcOrd="1" destOrd="0" presId="urn:microsoft.com/office/officeart/2008/layout/AlternatingHexagons"/>
    <dgm:cxn modelId="{DBC5E9A8-9844-44F0-9D99-829BE7278231}" type="presParOf" srcId="{6259A5D8-F86F-4D4E-944E-01FB1D5B6000}" destId="{0FC93CF0-A1D8-4747-8E0E-7190FC6CFC90}" srcOrd="2" destOrd="0" presId="urn:microsoft.com/office/officeart/2008/layout/AlternatingHexagons"/>
    <dgm:cxn modelId="{ED9A0CAC-EB58-41C2-ABE8-8EA5A93CF5C7}" type="presParOf" srcId="{6259A5D8-F86F-4D4E-944E-01FB1D5B6000}" destId="{A7EB94F3-5DEB-4D47-B8F6-13666ACCEDB1}" srcOrd="3" destOrd="0" presId="urn:microsoft.com/office/officeart/2008/layout/AlternatingHexagons"/>
    <dgm:cxn modelId="{B32437E3-823A-4CA7-A3B4-BA32178630D3}" type="presParOf" srcId="{6259A5D8-F86F-4D4E-944E-01FB1D5B6000}" destId="{FD2C289F-2DBF-4065-B700-0102C51B843B}" srcOrd="4" destOrd="0" presId="urn:microsoft.com/office/officeart/2008/layout/AlternatingHexagons"/>
    <dgm:cxn modelId="{078F834F-1E5E-4A2C-851A-FC17FD43C231}" type="presParOf" srcId="{A7340B97-F0E8-4D1A-9AA3-EC23C75FAFA4}" destId="{D9DBDBCB-70EB-4F7D-8DE4-2E81E44C760D}" srcOrd="1" destOrd="0" presId="urn:microsoft.com/office/officeart/2008/layout/AlternatingHexagons"/>
    <dgm:cxn modelId="{C90359E3-13D7-40B4-B664-DCEDD4134B45}" type="presParOf" srcId="{A7340B97-F0E8-4D1A-9AA3-EC23C75FAFA4}" destId="{D161A5B2-0401-42AB-8FF4-01C8CAF42342}" srcOrd="2" destOrd="0" presId="urn:microsoft.com/office/officeart/2008/layout/AlternatingHexagons"/>
    <dgm:cxn modelId="{99C3D544-CFA8-4EDE-9459-E7EA71908128}" type="presParOf" srcId="{D161A5B2-0401-42AB-8FF4-01C8CAF42342}" destId="{72B53533-3B82-4F45-95C3-BCFDFF7A96C2}" srcOrd="0" destOrd="0" presId="urn:microsoft.com/office/officeart/2008/layout/AlternatingHexagons"/>
    <dgm:cxn modelId="{C0EFFF66-0A18-43F0-8674-42C92E827078}" type="presParOf" srcId="{D161A5B2-0401-42AB-8FF4-01C8CAF42342}" destId="{6D01D89A-4FB5-4751-AAC4-8949F4031AB9}" srcOrd="1" destOrd="0" presId="urn:microsoft.com/office/officeart/2008/layout/AlternatingHexagons"/>
    <dgm:cxn modelId="{C3CB253B-A78F-4056-A60C-B66840B2043B}" type="presParOf" srcId="{D161A5B2-0401-42AB-8FF4-01C8CAF42342}" destId="{469A694D-67A5-4E84-AC0C-68C465D3877A}" srcOrd="2" destOrd="0" presId="urn:microsoft.com/office/officeart/2008/layout/AlternatingHexagons"/>
    <dgm:cxn modelId="{C4E0B703-E8A8-4BB4-AA72-04B731892152}" type="presParOf" srcId="{D161A5B2-0401-42AB-8FF4-01C8CAF42342}" destId="{23D307FE-C156-4B29-B5F8-BA8927E16645}" srcOrd="3" destOrd="0" presId="urn:microsoft.com/office/officeart/2008/layout/AlternatingHexagons"/>
    <dgm:cxn modelId="{806B845A-832C-4B7A-A28E-F2F364770534}" type="presParOf" srcId="{D161A5B2-0401-42AB-8FF4-01C8CAF42342}" destId="{63D9A23F-8324-4B9E-A942-7643B7478C26}" srcOrd="4" destOrd="0" presId="urn:microsoft.com/office/officeart/2008/layout/AlternatingHexagons"/>
    <dgm:cxn modelId="{0047F6E2-50D5-49F0-9275-047EC9B05C86}" type="presParOf" srcId="{A7340B97-F0E8-4D1A-9AA3-EC23C75FAFA4}" destId="{5621A025-CC4D-4221-A01C-FF7F76F5D87B}" srcOrd="3" destOrd="0" presId="urn:microsoft.com/office/officeart/2008/layout/AlternatingHexagons"/>
    <dgm:cxn modelId="{E39C6600-5EB2-4155-B6E8-F923E8B9252B}" type="presParOf" srcId="{A7340B97-F0E8-4D1A-9AA3-EC23C75FAFA4}" destId="{A24EA186-303D-4A04-B85F-9B23F9D34E63}" srcOrd="4" destOrd="0" presId="urn:microsoft.com/office/officeart/2008/layout/AlternatingHexagons"/>
    <dgm:cxn modelId="{9BCC5F09-49A4-49F6-8BBD-057C6F2A041E}" type="presParOf" srcId="{A24EA186-303D-4A04-B85F-9B23F9D34E63}" destId="{0B86BEC1-D708-4EE9-AE51-BB3A02A9C5C7}" srcOrd="0" destOrd="0" presId="urn:microsoft.com/office/officeart/2008/layout/AlternatingHexagons"/>
    <dgm:cxn modelId="{80434CD1-0F9F-49DA-92A5-25CE1A9C0689}" type="presParOf" srcId="{A24EA186-303D-4A04-B85F-9B23F9D34E63}" destId="{F7556E6B-E365-4211-BCFB-4517C4D01586}" srcOrd="1" destOrd="0" presId="urn:microsoft.com/office/officeart/2008/layout/AlternatingHexagons"/>
    <dgm:cxn modelId="{7FC8B204-E71A-4D91-B39D-45995ED965A2}" type="presParOf" srcId="{A24EA186-303D-4A04-B85F-9B23F9D34E63}" destId="{1D3ECCD0-FA27-45C5-88DB-9F1B2CF97248}" srcOrd="2" destOrd="0" presId="urn:microsoft.com/office/officeart/2008/layout/AlternatingHexagons"/>
    <dgm:cxn modelId="{F4EF7E92-5D17-44E8-AA03-F2B133C94EE9}" type="presParOf" srcId="{A24EA186-303D-4A04-B85F-9B23F9D34E63}" destId="{3ED1A320-77C7-4D65-ABBC-D9046405A179}" srcOrd="3" destOrd="0" presId="urn:microsoft.com/office/officeart/2008/layout/AlternatingHexagons"/>
    <dgm:cxn modelId="{1729BAFE-6F8A-4454-8C42-EE949952E4C6}" type="presParOf" srcId="{A24EA186-303D-4A04-B85F-9B23F9D34E63}" destId="{2B63D3CC-C9BA-4CF3-AB99-F813BAD56D72}" srcOrd="4" destOrd="0" presId="urn:microsoft.com/office/officeart/2008/layout/AlternatingHexagon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FBECC-C112-4C99-8B0D-F93830BAE000}">
      <dsp:nvSpPr>
        <dsp:cNvPr id="0" name=""/>
        <dsp:cNvSpPr/>
      </dsp:nvSpPr>
      <dsp:spPr>
        <a:xfrm>
          <a:off x="-6851126" y="-1047500"/>
          <a:ext cx="8153721" cy="8153721"/>
        </a:xfrm>
        <a:prstGeom prst="blockArc">
          <a:avLst>
            <a:gd name="adj1" fmla="val 18900000"/>
            <a:gd name="adj2" fmla="val 2700000"/>
            <a:gd name="adj3" fmla="val 265"/>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B7C4B6-A90A-4103-97D0-6F193A14C11D}">
      <dsp:nvSpPr>
        <dsp:cNvPr id="0" name=""/>
        <dsp:cNvSpPr/>
      </dsp:nvSpPr>
      <dsp:spPr>
        <a:xfrm>
          <a:off x="568862" y="378548"/>
          <a:ext cx="9033398" cy="75758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選取資料動機</a:t>
          </a:r>
        </a:p>
      </dsp:txBody>
      <dsp:txXfrm>
        <a:off x="568862" y="378548"/>
        <a:ext cx="9033398" cy="757582"/>
      </dsp:txXfrm>
    </dsp:sp>
    <dsp:sp modelId="{8A9A9646-E9E7-4C97-872E-49CDFF8F1135}">
      <dsp:nvSpPr>
        <dsp:cNvPr id="0" name=""/>
        <dsp:cNvSpPr/>
      </dsp:nvSpPr>
      <dsp:spPr>
        <a:xfrm>
          <a:off x="95373" y="283851"/>
          <a:ext cx="946978" cy="946978"/>
        </a:xfrm>
        <a:prstGeom prst="ellipse">
          <a:avLst/>
        </a:prstGeom>
        <a:solidFill>
          <a:schemeClr val="accent1">
            <a:lumMod val="40000"/>
            <a:lumOff val="6000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634A23F9-708E-44D9-ABE8-B110C69994F9}">
      <dsp:nvSpPr>
        <dsp:cNvPr id="0" name=""/>
        <dsp:cNvSpPr/>
      </dsp:nvSpPr>
      <dsp:spPr>
        <a:xfrm>
          <a:off x="1111723" y="1514559"/>
          <a:ext cx="8490536" cy="757582"/>
        </a:xfrm>
        <a:prstGeom prst="rect">
          <a:avLst/>
        </a:prstGeom>
        <a:solidFill>
          <a:schemeClr val="accent2">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為什麼要投資</a:t>
          </a:r>
        </a:p>
      </dsp:txBody>
      <dsp:txXfrm>
        <a:off x="1111723" y="1514559"/>
        <a:ext cx="8490536" cy="757582"/>
      </dsp:txXfrm>
    </dsp:sp>
    <dsp:sp modelId="{D5FD181A-C350-4BDC-8754-2FDCC0D7332D}">
      <dsp:nvSpPr>
        <dsp:cNvPr id="0" name=""/>
        <dsp:cNvSpPr/>
      </dsp:nvSpPr>
      <dsp:spPr>
        <a:xfrm>
          <a:off x="638234" y="1419861"/>
          <a:ext cx="946978" cy="94697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66201-5B9B-4D0A-A9D9-8C5A98116EF5}">
      <dsp:nvSpPr>
        <dsp:cNvPr id="0" name=""/>
        <dsp:cNvSpPr/>
      </dsp:nvSpPr>
      <dsp:spPr>
        <a:xfrm>
          <a:off x="1278338" y="2650569"/>
          <a:ext cx="8323922" cy="757582"/>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圖表程式說明</a:t>
          </a:r>
        </a:p>
      </dsp:txBody>
      <dsp:txXfrm>
        <a:off x="1278338" y="2650569"/>
        <a:ext cx="8323922" cy="757582"/>
      </dsp:txXfrm>
    </dsp:sp>
    <dsp:sp modelId="{05E21BE2-E2C6-46D6-A319-BFEB69A4E743}">
      <dsp:nvSpPr>
        <dsp:cNvPr id="0" name=""/>
        <dsp:cNvSpPr/>
      </dsp:nvSpPr>
      <dsp:spPr>
        <a:xfrm>
          <a:off x="804849" y="2555871"/>
          <a:ext cx="946978" cy="94697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58692D-34C0-41B1-B714-0722319C158E}">
      <dsp:nvSpPr>
        <dsp:cNvPr id="0" name=""/>
        <dsp:cNvSpPr/>
      </dsp:nvSpPr>
      <dsp:spPr>
        <a:xfrm>
          <a:off x="1111723" y="3786579"/>
          <a:ext cx="8490536" cy="75758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問題與解決</a:t>
          </a:r>
        </a:p>
      </dsp:txBody>
      <dsp:txXfrm>
        <a:off x="1111723" y="3786579"/>
        <a:ext cx="8490536" cy="757582"/>
      </dsp:txXfrm>
    </dsp:sp>
    <dsp:sp modelId="{F03D94A7-D0C1-465D-87C6-1F815145FD84}">
      <dsp:nvSpPr>
        <dsp:cNvPr id="0" name=""/>
        <dsp:cNvSpPr/>
      </dsp:nvSpPr>
      <dsp:spPr>
        <a:xfrm>
          <a:off x="638234" y="3691881"/>
          <a:ext cx="946978" cy="94697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3AC95E-037D-4806-8E51-B78236AD3281}">
      <dsp:nvSpPr>
        <dsp:cNvPr id="0" name=""/>
        <dsp:cNvSpPr/>
      </dsp:nvSpPr>
      <dsp:spPr>
        <a:xfrm>
          <a:off x="568862" y="4922589"/>
          <a:ext cx="9033398" cy="75758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總結與感想</a:t>
          </a:r>
        </a:p>
      </dsp:txBody>
      <dsp:txXfrm>
        <a:off x="568862" y="4922589"/>
        <a:ext cx="9033398" cy="757582"/>
      </dsp:txXfrm>
    </dsp:sp>
    <dsp:sp modelId="{CB69F8A5-A4F9-4344-8E77-66A8FA4DA72D}">
      <dsp:nvSpPr>
        <dsp:cNvPr id="0" name=""/>
        <dsp:cNvSpPr/>
      </dsp:nvSpPr>
      <dsp:spPr>
        <a:xfrm>
          <a:off x="95373" y="4827891"/>
          <a:ext cx="946978" cy="94697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D5CBD-F3EA-4756-9FCE-B6DC1619A96D}">
      <dsp:nvSpPr>
        <dsp:cNvPr id="0" name=""/>
        <dsp:cNvSpPr/>
      </dsp:nvSpPr>
      <dsp:spPr>
        <a:xfrm>
          <a:off x="0" y="290454"/>
          <a:ext cx="5243933" cy="5687380"/>
        </a:xfrm>
        <a:prstGeom prst="roundRect">
          <a:avLst/>
        </a:prstGeom>
        <a:solidFill>
          <a:schemeClr val="bg2">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TW" altLang="en-US" sz="1800" kern="1200" dirty="0"/>
            <a:t>         </a:t>
          </a:r>
          <a:r>
            <a:rPr lang="zh-TW" altLang="en-US" sz="1800" kern="1200" dirty="0">
              <a:solidFill>
                <a:srgbClr val="FF0000"/>
              </a:solidFill>
            </a:rPr>
            <a:t>圖一</a:t>
          </a:r>
          <a:r>
            <a:rPr lang="en-US" altLang="zh-TW" sz="1800" kern="1200" dirty="0">
              <a:solidFill>
                <a:srgbClr val="FF0000"/>
              </a:solidFill>
            </a:rPr>
            <a:t>(</a:t>
          </a:r>
          <a:r>
            <a:rPr lang="zh-TW" altLang="en-US" sz="1800" kern="1200" dirty="0"/>
            <a:t>在統計每日漲幅時因第一個資料前面沒有東西會算不出來先預設他是</a:t>
          </a:r>
          <a:r>
            <a:rPr lang="en-US" altLang="zh-TW" sz="1800" kern="1200" dirty="0" err="1"/>
            <a:t>NaN</a:t>
          </a:r>
          <a:r>
            <a:rPr lang="en-US" altLang="zh-TW" sz="1800" kern="1200" dirty="0">
              <a:solidFill>
                <a:srgbClr val="FF0000"/>
              </a:solidFill>
            </a:rPr>
            <a:t>)</a:t>
          </a:r>
        </a:p>
        <a:p>
          <a:pPr marL="0" lvl="0" indent="0" algn="l" defTabSz="800100">
            <a:lnSpc>
              <a:spcPct val="90000"/>
            </a:lnSpc>
            <a:spcBef>
              <a:spcPct val="0"/>
            </a:spcBef>
            <a:spcAft>
              <a:spcPct val="35000"/>
            </a:spcAft>
            <a:buNone/>
          </a:pPr>
          <a:endParaRPr lang="en-US" altLang="zh-TW" sz="1800" kern="1200" dirty="0"/>
        </a:p>
        <a:p>
          <a:pPr marL="0" lvl="0" indent="0" algn="l" defTabSz="800100">
            <a:lnSpc>
              <a:spcPct val="90000"/>
            </a:lnSpc>
            <a:spcBef>
              <a:spcPct val="0"/>
            </a:spcBef>
            <a:spcAft>
              <a:spcPct val="35000"/>
            </a:spcAft>
            <a:buNone/>
          </a:pPr>
          <a:r>
            <a:rPr lang="zh-TW" altLang="en-US" sz="1800" kern="1200" dirty="0"/>
            <a:t>         </a:t>
          </a:r>
          <a:r>
            <a:rPr lang="zh-TW" altLang="en-US" sz="1800" kern="1200" dirty="0">
              <a:solidFill>
                <a:srgbClr val="FF0000"/>
              </a:solidFill>
            </a:rPr>
            <a:t>圖二</a:t>
          </a:r>
          <a:r>
            <a:rPr lang="en-US" altLang="zh-TW" sz="1800" kern="1200" dirty="0">
              <a:solidFill>
                <a:srgbClr val="FF0000"/>
              </a:solidFill>
            </a:rPr>
            <a:t>(</a:t>
          </a:r>
          <a:r>
            <a:rPr lang="zh-TW" altLang="en-US" sz="1800" kern="1200" dirty="0"/>
            <a:t>創建一個</a:t>
          </a:r>
          <a:r>
            <a:rPr lang="en-US" altLang="zh-TW" sz="1800" kern="1200" dirty="0"/>
            <a:t>month</a:t>
          </a:r>
          <a:r>
            <a:rPr lang="zh-TW" altLang="en-US" sz="1800" kern="1200" dirty="0"/>
            <a:t>欄位運用</a:t>
          </a:r>
          <a:r>
            <a:rPr lang="en-US" altLang="zh-TW" sz="1800" kern="1200" dirty="0"/>
            <a:t>Series</a:t>
          </a:r>
          <a:r>
            <a:rPr lang="zh-TW" altLang="en-US" sz="1800" kern="1200" dirty="0"/>
            <a:t>的</a:t>
          </a:r>
          <a:r>
            <a:rPr lang="en-US" altLang="zh-TW" sz="1800" kern="1200" dirty="0"/>
            <a:t>.str</a:t>
          </a:r>
          <a:r>
            <a:rPr lang="zh-TW" altLang="en-US" sz="1800" kern="1200" dirty="0"/>
            <a:t>屬性將期間裡的月份數字取出轉成</a:t>
          </a:r>
          <a:r>
            <a:rPr lang="en-US" altLang="zh-TW" sz="1800" kern="1200" dirty="0"/>
            <a:t>int</a:t>
          </a:r>
          <a:r>
            <a:rPr lang="zh-TW" altLang="en-US" sz="1800" kern="1200" dirty="0"/>
            <a:t>以利統計、畫圖</a:t>
          </a:r>
          <a:r>
            <a:rPr lang="en-US" altLang="zh-TW" sz="1800" kern="1200" dirty="0">
              <a:solidFill>
                <a:srgbClr val="FF0000"/>
              </a:solidFill>
            </a:rPr>
            <a:t>)</a:t>
          </a:r>
          <a:endParaRPr lang="en-US" altLang="zh-TW" sz="1800" kern="1200" dirty="0"/>
        </a:p>
        <a:p>
          <a:pPr marL="0" lvl="0" indent="0" algn="l" defTabSz="800100">
            <a:lnSpc>
              <a:spcPct val="90000"/>
            </a:lnSpc>
            <a:spcBef>
              <a:spcPct val="0"/>
            </a:spcBef>
            <a:spcAft>
              <a:spcPct val="35000"/>
            </a:spcAft>
            <a:buNone/>
          </a:pPr>
          <a:endParaRPr lang="en-US" altLang="zh-TW" sz="1800" kern="1200" dirty="0"/>
        </a:p>
        <a:p>
          <a:pPr marL="0" lvl="0" indent="0" algn="l" defTabSz="800100">
            <a:lnSpc>
              <a:spcPct val="90000"/>
            </a:lnSpc>
            <a:spcBef>
              <a:spcPct val="0"/>
            </a:spcBef>
            <a:spcAft>
              <a:spcPct val="35000"/>
            </a:spcAft>
            <a:buNone/>
          </a:pPr>
          <a:r>
            <a:rPr lang="zh-TW" altLang="en-US" sz="1800" kern="1200" dirty="0"/>
            <a:t>         </a:t>
          </a:r>
          <a:r>
            <a:rPr lang="zh-TW" altLang="en-US" sz="1800" kern="1200" dirty="0">
              <a:solidFill>
                <a:srgbClr val="FF0000"/>
              </a:solidFill>
            </a:rPr>
            <a:t>圖三</a:t>
          </a:r>
          <a:r>
            <a:rPr lang="en-US" altLang="zh-TW" sz="1800" kern="1200" dirty="0">
              <a:solidFill>
                <a:srgbClr val="FF0000"/>
              </a:solidFill>
            </a:rPr>
            <a:t>(</a:t>
          </a:r>
          <a:r>
            <a:rPr lang="zh-TW" altLang="en-US" sz="1800" kern="1200" dirty="0"/>
            <a:t>用遮罩塞選月漲幅有大於</a:t>
          </a:r>
          <a:r>
            <a:rPr lang="en-US" altLang="zh-TW" sz="1800" kern="1200" dirty="0"/>
            <a:t>0</a:t>
          </a:r>
          <a:r>
            <a:rPr lang="zh-TW" altLang="en-US" sz="1800" kern="1200" dirty="0"/>
            <a:t>的</a:t>
          </a:r>
          <a:r>
            <a:rPr lang="en-US" altLang="zh-TW" sz="1800" kern="1200" dirty="0"/>
            <a:t>row</a:t>
          </a:r>
          <a:r>
            <a:rPr lang="zh-TW" altLang="en-US" sz="1800" kern="1200" dirty="0"/>
            <a:t>，再把布林值放進新欄位</a:t>
          </a:r>
          <a:r>
            <a:rPr lang="en-US" altLang="zh-TW" sz="1800" kern="1200" dirty="0"/>
            <a:t>[“</a:t>
          </a:r>
          <a:r>
            <a:rPr lang="zh-TW" altLang="en-US" sz="1800" kern="1200" dirty="0"/>
            <a:t>漲幅</a:t>
          </a:r>
          <a:r>
            <a:rPr lang="en-US" altLang="zh-TW" sz="1800" kern="1200" dirty="0"/>
            <a:t>&gt;0”]</a:t>
          </a:r>
          <a:r>
            <a:rPr lang="zh-TW" altLang="en-US" sz="1800" kern="1200" dirty="0"/>
            <a:t>以利統計，在使用</a:t>
          </a:r>
          <a:r>
            <a:rPr lang="en-US" altLang="zh-TW" sz="1800" kern="1200" dirty="0" err="1"/>
            <a:t>groupby</a:t>
          </a:r>
          <a:r>
            <a:rPr lang="zh-TW" altLang="en-US" sz="1800" kern="1200" dirty="0"/>
            <a:t>將月份分組並統計每月漲幅大於</a:t>
          </a:r>
          <a:r>
            <a:rPr lang="en-US" altLang="zh-TW" sz="1800" kern="1200" dirty="0"/>
            <a:t>0</a:t>
          </a:r>
          <a:r>
            <a:rPr lang="zh-TW" altLang="en-US" sz="1800" kern="1200" dirty="0"/>
            <a:t>的數量</a:t>
          </a:r>
          <a:r>
            <a:rPr lang="en-US" altLang="zh-TW" sz="1800" kern="1200" dirty="0">
              <a:solidFill>
                <a:srgbClr val="FF0000"/>
              </a:solidFill>
            </a:rPr>
            <a:t>)</a:t>
          </a:r>
          <a:endParaRPr lang="en-US" altLang="zh-TW" sz="1800" kern="1200" dirty="0"/>
        </a:p>
      </dsp:txBody>
      <dsp:txXfrm>
        <a:off x="255988" y="546442"/>
        <a:ext cx="4731957" cy="5175404"/>
      </dsp:txXfrm>
    </dsp:sp>
    <dsp:sp modelId="{FA593814-1DE2-4348-B96B-F82ED39FCD3B}">
      <dsp:nvSpPr>
        <dsp:cNvPr id="0" name=""/>
        <dsp:cNvSpPr/>
      </dsp:nvSpPr>
      <dsp:spPr>
        <a:xfrm>
          <a:off x="0" y="5825100"/>
          <a:ext cx="5243933" cy="82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95"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5825100"/>
        <a:ext cx="5243933" cy="827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04.  </a:t>
          </a:r>
          <a:r>
            <a:rPr lang="zh-TW" altLang="en-US" sz="6000" kern="1200" dirty="0">
              <a:solidFill>
                <a:schemeClr val="bg1">
                  <a:lumMod val="95000"/>
                </a:schemeClr>
              </a:solidFill>
            </a:rPr>
            <a:t>問題與解決</a:t>
          </a:r>
        </a:p>
      </dsp:txBody>
      <dsp:txXfrm>
        <a:off x="470404" y="807289"/>
        <a:ext cx="6678520" cy="1692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05.  </a:t>
          </a:r>
          <a:r>
            <a:rPr lang="zh-TW" altLang="en-US" sz="6000" kern="1200" dirty="0">
              <a:solidFill>
                <a:schemeClr val="bg1">
                  <a:lumMod val="95000"/>
                </a:schemeClr>
              </a:solidFill>
            </a:rPr>
            <a:t>總結與感想</a:t>
          </a:r>
        </a:p>
      </dsp:txBody>
      <dsp:txXfrm>
        <a:off x="470404" y="807289"/>
        <a:ext cx="6678520" cy="1692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01.</a:t>
          </a:r>
          <a:r>
            <a:rPr lang="zh-TW" altLang="en-US" sz="6000" kern="1200" dirty="0">
              <a:solidFill>
                <a:schemeClr val="bg1">
                  <a:lumMod val="95000"/>
                </a:schemeClr>
              </a:solidFill>
            </a:rPr>
            <a:t>  選取資料動機</a:t>
          </a:r>
        </a:p>
      </dsp:txBody>
      <dsp:txXfrm>
        <a:off x="470404" y="807289"/>
        <a:ext cx="6678520" cy="1692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0F496-AD46-48E6-98CA-25B1D9F98D28}">
      <dsp:nvSpPr>
        <dsp:cNvPr id="0" name=""/>
        <dsp:cNvSpPr/>
      </dsp:nvSpPr>
      <dsp:spPr>
        <a:xfrm>
          <a:off x="0" y="0"/>
          <a:ext cx="1017767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5DE7EC-B96B-497E-8324-2562C6147A68}">
      <dsp:nvSpPr>
        <dsp:cNvPr id="0" name=""/>
        <dsp:cNvSpPr/>
      </dsp:nvSpPr>
      <dsp:spPr>
        <a:xfrm flipH="1">
          <a:off x="0" y="4515"/>
          <a:ext cx="307730" cy="4619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TW" altLang="en-US" sz="800" kern="1200" dirty="0"/>
        </a:p>
      </dsp:txBody>
      <dsp:txXfrm>
        <a:off x="0" y="4515"/>
        <a:ext cx="307730" cy="4619830"/>
      </dsp:txXfrm>
    </dsp:sp>
    <dsp:sp modelId="{7C9F76FB-751D-4B11-816C-22BEDBF6D492}">
      <dsp:nvSpPr>
        <dsp:cNvPr id="0" name=""/>
        <dsp:cNvSpPr/>
      </dsp:nvSpPr>
      <dsp:spPr>
        <a:xfrm>
          <a:off x="453537" y="38632"/>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altLang="zh-TW" sz="1500" kern="1200" dirty="0">
              <a:latin typeface="Yu Gothic UI Semibold" panose="020B0700000000000000" pitchFamily="34" charset="-128"/>
              <a:ea typeface="Yu Gothic UI Semibold" panose="020B0700000000000000" pitchFamily="34" charset="-128"/>
            </a:rPr>
            <a:t>1.</a:t>
          </a:r>
          <a:r>
            <a:rPr lang="zh-TW" altLang="en-US" sz="1500" kern="1200" dirty="0">
              <a:latin typeface="Yu Gothic UI Semibold" panose="020B0700000000000000" pitchFamily="34" charset="-128"/>
              <a:ea typeface="Yu Gothic UI Semibold" panose="020B0700000000000000" pitchFamily="34" charset="-128"/>
            </a:rPr>
            <a:t>政府資料開放平台</a:t>
          </a:r>
          <a:r>
            <a:rPr lang="en-US" altLang="zh-TW" sz="1500" kern="1200" dirty="0">
              <a:latin typeface="Yu Gothic UI Semibold" panose="020B0700000000000000" pitchFamily="34" charset="-128"/>
              <a:ea typeface="Yu Gothic UI Semibold" panose="020B0700000000000000" pitchFamily="34" charset="-128"/>
            </a:rPr>
            <a:t>(</a:t>
          </a:r>
          <a:r>
            <a:rPr lang="zh-TW" altLang="en-US" sz="1500" kern="1200" dirty="0">
              <a:latin typeface="Yu Gothic UI Semibold" panose="020B0700000000000000" pitchFamily="34" charset="-128"/>
              <a:ea typeface="Yu Gothic UI Semibold" panose="020B0700000000000000" pitchFamily="34" charset="-128"/>
            </a:rPr>
            <a:t>加權平均股價</a:t>
          </a:r>
          <a:r>
            <a:rPr lang="en-US" altLang="zh-TW" sz="1500" kern="1200" dirty="0">
              <a:latin typeface="Yu Gothic UI Semibold" panose="020B0700000000000000" pitchFamily="34" charset="-128"/>
              <a:ea typeface="Yu Gothic UI Semibold" panose="020B0700000000000000" pitchFamily="34" charset="-128"/>
            </a:rPr>
            <a:t>)</a:t>
          </a:r>
          <a:r>
            <a:rPr lang="zh-TW" altLang="en-US" sz="1500" kern="1200" dirty="0">
              <a:latin typeface="Yu Gothic UI Semibold" panose="020B0700000000000000" pitchFamily="34" charset="-128"/>
              <a:ea typeface="Yu Gothic UI Semibold" panose="020B0700000000000000" pitchFamily="34" charset="-128"/>
            </a:rPr>
            <a:t> </a:t>
          </a:r>
          <a:endParaRPr lang="en-US" altLang="zh-TW" sz="1500" kern="1200" dirty="0">
            <a:latin typeface="Yu Gothic UI Semibold" panose="020B0700000000000000" pitchFamily="34" charset="-128"/>
            <a:ea typeface="Yu Gothic UI Semibold" panose="020B0700000000000000" pitchFamily="34" charset="-128"/>
          </a:endParaRPr>
        </a:p>
        <a:p>
          <a:pPr marL="0" lvl="0" indent="0" algn="l" defTabSz="666750">
            <a:lnSpc>
              <a:spcPct val="90000"/>
            </a:lnSpc>
            <a:spcBef>
              <a:spcPct val="0"/>
            </a:spcBef>
            <a:spcAft>
              <a:spcPct val="35000"/>
            </a:spcAft>
            <a:buNone/>
          </a:pPr>
          <a:r>
            <a:rPr lang="zh-TW" altLang="en-US" sz="1500" kern="1200" dirty="0">
              <a:latin typeface="Yu Gothic UI Semibold" panose="020B0700000000000000" pitchFamily="34" charset="-128"/>
              <a:ea typeface="Yu Gothic UI Semibold" panose="020B0700000000000000" pitchFamily="34" charset="-128"/>
            </a:rPr>
            <a:t>網址</a:t>
          </a:r>
          <a:r>
            <a:rPr lang="en-US" altLang="zh-TW" sz="1500" kern="1200" dirty="0">
              <a:latin typeface="Yu Gothic UI Semibold" panose="020B0700000000000000" pitchFamily="34" charset="-128"/>
              <a:ea typeface="Yu Gothic UI Semibold" panose="020B0700000000000000" pitchFamily="34" charset="-128"/>
            </a:rPr>
            <a:t>:</a:t>
          </a:r>
          <a:r>
            <a:rPr lang="zh-TW" altLang="en-US" sz="1500" kern="1200" dirty="0">
              <a:latin typeface="Yu Gothic UI Semibold" panose="020B0700000000000000" pitchFamily="34" charset="-128"/>
              <a:ea typeface="Yu Gothic UI Semibold" panose="020B0700000000000000" pitchFamily="34" charset="-128"/>
            </a:rPr>
            <a:t> </a:t>
          </a:r>
          <a:r>
            <a:rPr lang="en-US" altLang="en-US" sz="1500" kern="1200" dirty="0">
              <a:solidFill>
                <a:srgbClr val="0070C0"/>
              </a:solidFill>
            </a:rPr>
            <a:t>https://data.gov.tw/dataset/10804</a:t>
          </a:r>
          <a:endParaRPr lang="zh-TW" altLang="en-US" sz="1500" kern="1200" dirty="0">
            <a:solidFill>
              <a:srgbClr val="0070C0"/>
            </a:solidFill>
          </a:endParaRPr>
        </a:p>
      </dsp:txBody>
      <dsp:txXfrm>
        <a:off x="453537" y="38632"/>
        <a:ext cx="7630568" cy="727487"/>
      </dsp:txXfrm>
    </dsp:sp>
    <dsp:sp modelId="{16B66396-9C6D-457F-9654-1B3BB4674590}">
      <dsp:nvSpPr>
        <dsp:cNvPr id="0" name=""/>
        <dsp:cNvSpPr/>
      </dsp:nvSpPr>
      <dsp:spPr>
        <a:xfrm>
          <a:off x="307730" y="766120"/>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192444-64BF-4CC5-B4E2-BB7108B50F21}">
      <dsp:nvSpPr>
        <dsp:cNvPr id="0" name=""/>
        <dsp:cNvSpPr/>
      </dsp:nvSpPr>
      <dsp:spPr>
        <a:xfrm>
          <a:off x="453537" y="802494"/>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altLang="zh-TW" sz="1500" kern="1200" dirty="0">
              <a:latin typeface="Yu Gothic UI Semibold" panose="020B0700000000000000" pitchFamily="34" charset="-128"/>
              <a:ea typeface="Yu Gothic UI Semibold" panose="020B0700000000000000" pitchFamily="34" charset="-128"/>
            </a:rPr>
            <a:t>2.</a:t>
          </a:r>
          <a:r>
            <a:rPr lang="zh-TW" altLang="en-US" sz="1500" kern="1200" dirty="0">
              <a:latin typeface="Yu Gothic UI Semibold" panose="020B0700000000000000" pitchFamily="34" charset="-128"/>
              <a:ea typeface="Yu Gothic UI Semibold" panose="020B0700000000000000" pitchFamily="34" charset="-128"/>
            </a:rPr>
            <a:t>撿股讚</a:t>
          </a:r>
          <a:endParaRPr lang="en-US" altLang="zh-TW" sz="1500" kern="1200" dirty="0">
            <a:latin typeface="Yu Gothic UI Semibold" panose="020B0700000000000000" pitchFamily="34" charset="-128"/>
            <a:ea typeface="Yu Gothic UI Semibold" panose="020B0700000000000000" pitchFamily="34" charset="-128"/>
          </a:endParaRPr>
        </a:p>
        <a:p>
          <a:pPr marL="0" lvl="0" indent="0" algn="l" defTabSz="666750">
            <a:lnSpc>
              <a:spcPct val="90000"/>
            </a:lnSpc>
            <a:spcBef>
              <a:spcPct val="0"/>
            </a:spcBef>
            <a:spcAft>
              <a:spcPct val="35000"/>
            </a:spcAft>
            <a:buNone/>
          </a:pPr>
          <a:r>
            <a:rPr lang="zh-TW" altLang="en-US" sz="1500" kern="1200" dirty="0">
              <a:latin typeface="Yu Gothic UI Semibold" panose="020B0700000000000000" pitchFamily="34" charset="-128"/>
              <a:ea typeface="Yu Gothic UI Semibold" panose="020B0700000000000000" pitchFamily="34" charset="-128"/>
            </a:rPr>
            <a:t>網址</a:t>
          </a:r>
          <a:r>
            <a:rPr lang="en-US" altLang="zh-TW" sz="1500" kern="1200" dirty="0">
              <a:latin typeface="Yu Gothic UI Semibold" panose="020B0700000000000000" pitchFamily="34" charset="-128"/>
              <a:ea typeface="Yu Gothic UI Semibold" panose="020B0700000000000000" pitchFamily="34" charset="-128"/>
            </a:rPr>
            <a:t>:</a:t>
          </a:r>
          <a:r>
            <a:rPr lang="en-US" altLang="zh-TW" sz="1500" kern="1200" dirty="0">
              <a:solidFill>
                <a:srgbClr val="0070C0"/>
              </a:solidFill>
              <a:latin typeface="Yu Gothic UI Semibold" panose="020B0700000000000000" pitchFamily="34" charset="-128"/>
              <a:ea typeface="Yu Gothic UI Semibold" panose="020B0700000000000000" pitchFamily="34" charset="-128"/>
            </a:rPr>
            <a:t>https://stock.wespai.com/p/3752</a:t>
          </a:r>
        </a:p>
      </dsp:txBody>
      <dsp:txXfrm>
        <a:off x="453537" y="802494"/>
        <a:ext cx="7630568" cy="727487"/>
      </dsp:txXfrm>
    </dsp:sp>
    <dsp:sp modelId="{8E75D550-6714-4236-9202-FD825298D7E4}">
      <dsp:nvSpPr>
        <dsp:cNvPr id="0" name=""/>
        <dsp:cNvSpPr/>
      </dsp:nvSpPr>
      <dsp:spPr>
        <a:xfrm>
          <a:off x="307730" y="1529982"/>
          <a:ext cx="7776375" cy="0"/>
        </a:xfrm>
        <a:prstGeom prst="line">
          <a:avLst/>
        </a:prstGeom>
        <a:blipFill rotWithShape="0">
          <a:blip xmlns:r="http://schemas.openxmlformats.org/officeDocument/2006/relationships" r:embed="rId1">
            <a:extLst>
              <a:ext uri="{BEBA8EAE-BF5A-486C-A8C5-ECC9F3942E4B}">
                <a14:imgProps xmlns:a14="http://schemas.microsoft.com/office/drawing/2010/main">
                  <a14:imgLayer r:embed="rId2">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l="-50000" r="-50000"/>
          </a:stretch>
        </a:blip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74CA66-42F0-40D9-92BB-2F3F6BAA860B}">
      <dsp:nvSpPr>
        <dsp:cNvPr id="0" name=""/>
        <dsp:cNvSpPr/>
      </dsp:nvSpPr>
      <dsp:spPr>
        <a:xfrm>
          <a:off x="453537" y="1566356"/>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altLang="zh-TW" sz="1500" kern="1200" dirty="0">
              <a:solidFill>
                <a:schemeClr val="tx1"/>
              </a:solidFill>
              <a:latin typeface="Yu Gothic UI Semibold" panose="020B0700000000000000" pitchFamily="34" charset="-128"/>
              <a:ea typeface="Yu Gothic UI Semibold" panose="020B0700000000000000" pitchFamily="34" charset="-128"/>
            </a:rPr>
            <a:t>3.goodinfo!</a:t>
          </a:r>
        </a:p>
        <a:p>
          <a:pPr marL="0" lvl="0" indent="0" algn="l" defTabSz="666750">
            <a:lnSpc>
              <a:spcPct val="90000"/>
            </a:lnSpc>
            <a:spcBef>
              <a:spcPct val="0"/>
            </a:spcBef>
            <a:spcAft>
              <a:spcPct val="35000"/>
            </a:spcAft>
            <a:buNone/>
          </a:pPr>
          <a:r>
            <a:rPr lang="zh-TW" altLang="en-US" sz="1500" kern="1200" dirty="0">
              <a:solidFill>
                <a:schemeClr val="tx1"/>
              </a:solidFill>
              <a:latin typeface="Yu Gothic UI Semibold" panose="020B0700000000000000" pitchFamily="34" charset="-128"/>
              <a:ea typeface="Yu Gothic UI Semibold" panose="020B0700000000000000" pitchFamily="34" charset="-128"/>
            </a:rPr>
            <a:t>網址</a:t>
          </a:r>
          <a:r>
            <a:rPr lang="en-US" altLang="zh-TW" sz="1500" kern="1200" dirty="0">
              <a:solidFill>
                <a:schemeClr val="tx1"/>
              </a:solidFill>
              <a:latin typeface="Yu Gothic UI Semibold" panose="020B0700000000000000" pitchFamily="34" charset="-128"/>
              <a:ea typeface="Yu Gothic UI Semibold" panose="020B0700000000000000" pitchFamily="34" charset="-128"/>
            </a:rPr>
            <a:t>:</a:t>
          </a:r>
          <a:r>
            <a:rPr lang="en-US" altLang="zh-TW" sz="1500" kern="1200" dirty="0">
              <a:solidFill>
                <a:srgbClr val="0070C0"/>
              </a:solidFill>
              <a:latin typeface="Yu Gothic UI Semibold" panose="020B0700000000000000" pitchFamily="34" charset="-128"/>
              <a:ea typeface="Yu Gothic UI Semibold" panose="020B0700000000000000" pitchFamily="34" charset="-128"/>
            </a:rPr>
            <a:t>https://goodinfo.tw/</a:t>
          </a:r>
          <a:r>
            <a:rPr lang="en-US" altLang="zh-TW" sz="1500" kern="1200" dirty="0" err="1">
              <a:solidFill>
                <a:srgbClr val="0070C0"/>
              </a:solidFill>
              <a:latin typeface="Yu Gothic UI Semibold" panose="020B0700000000000000" pitchFamily="34" charset="-128"/>
              <a:ea typeface="Yu Gothic UI Semibold" panose="020B0700000000000000" pitchFamily="34" charset="-128"/>
            </a:rPr>
            <a:t>tw</a:t>
          </a:r>
          <a:r>
            <a:rPr lang="en-US" altLang="zh-TW" sz="1500" kern="1200" dirty="0">
              <a:solidFill>
                <a:srgbClr val="0070C0"/>
              </a:solidFill>
              <a:latin typeface="Yu Gothic UI Semibold" panose="020B0700000000000000" pitchFamily="34" charset="-128"/>
              <a:ea typeface="Yu Gothic UI Semibold" panose="020B0700000000000000" pitchFamily="34" charset="-128"/>
            </a:rPr>
            <a:t>/index.asp</a:t>
          </a:r>
        </a:p>
      </dsp:txBody>
      <dsp:txXfrm>
        <a:off x="453537" y="1566356"/>
        <a:ext cx="7630568" cy="727487"/>
      </dsp:txXfrm>
    </dsp:sp>
    <dsp:sp modelId="{C1EE4427-5E98-486C-81B5-2AD1126E2ED7}">
      <dsp:nvSpPr>
        <dsp:cNvPr id="0" name=""/>
        <dsp:cNvSpPr/>
      </dsp:nvSpPr>
      <dsp:spPr>
        <a:xfrm>
          <a:off x="307730" y="2293844"/>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124769-ABD9-490E-AA12-0C08D9D72D2E}">
      <dsp:nvSpPr>
        <dsp:cNvPr id="0" name=""/>
        <dsp:cNvSpPr/>
      </dsp:nvSpPr>
      <dsp:spPr>
        <a:xfrm>
          <a:off x="453537" y="2330219"/>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TW" sz="1400" kern="1200" dirty="0">
              <a:solidFill>
                <a:schemeClr val="tx1"/>
              </a:solidFill>
              <a:latin typeface="Yu Gothic UI Semibold" panose="020B0700000000000000" pitchFamily="34" charset="-128"/>
              <a:ea typeface="Yu Gothic UI Semibold" panose="020B0700000000000000" pitchFamily="34" charset="-128"/>
            </a:rPr>
            <a:t>4.</a:t>
          </a:r>
          <a:r>
            <a:rPr lang="zh-TW" altLang="en-US" sz="1400" kern="1200" dirty="0">
              <a:solidFill>
                <a:schemeClr val="tx1"/>
              </a:solidFill>
              <a:latin typeface="Yu Gothic UI Semibold" panose="020B0700000000000000" pitchFamily="34" charset="-128"/>
              <a:ea typeface="Yu Gothic UI Semibold" panose="020B0700000000000000" pitchFamily="34" charset="-128"/>
            </a:rPr>
            <a:t>嗨投資</a:t>
          </a:r>
          <a:endParaRPr lang="en-US" altLang="zh-TW" sz="1400" kern="1200" dirty="0">
            <a:solidFill>
              <a:schemeClr val="tx1"/>
            </a:solidFill>
            <a:latin typeface="Yu Gothic UI Semibold" panose="020B0700000000000000" pitchFamily="34" charset="-128"/>
            <a:ea typeface="Yu Gothic UI Semibold" panose="020B0700000000000000" pitchFamily="34" charset="-128"/>
          </a:endParaRPr>
        </a:p>
        <a:p>
          <a:pPr marL="0" lvl="0" indent="0" algn="l" defTabSz="622300">
            <a:lnSpc>
              <a:spcPct val="90000"/>
            </a:lnSpc>
            <a:spcBef>
              <a:spcPct val="0"/>
            </a:spcBef>
            <a:spcAft>
              <a:spcPct val="35000"/>
            </a:spcAft>
            <a:buNone/>
          </a:pPr>
          <a:r>
            <a:rPr lang="zh-TW" altLang="en-US" sz="1400" kern="12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kern="1200" dirty="0">
              <a:solidFill>
                <a:srgbClr val="0070C0"/>
              </a:solidFill>
              <a:latin typeface="Yu Gothic UI Semibold" panose="020B0700000000000000" pitchFamily="34" charset="-128"/>
              <a:ea typeface="Yu Gothic UI Semibold" panose="020B0700000000000000" pitchFamily="34" charset="-128"/>
            </a:rPr>
            <a:t>:https://histock.tw/stock/1215/%E6%9C%AC%E7%9B%8A%E6%AF%94</a:t>
          </a:r>
        </a:p>
      </dsp:txBody>
      <dsp:txXfrm>
        <a:off x="453537" y="2330219"/>
        <a:ext cx="7630568" cy="727487"/>
      </dsp:txXfrm>
    </dsp:sp>
    <dsp:sp modelId="{DCEBD764-AD0E-42D7-8027-5BD2034A9F1D}">
      <dsp:nvSpPr>
        <dsp:cNvPr id="0" name=""/>
        <dsp:cNvSpPr/>
      </dsp:nvSpPr>
      <dsp:spPr>
        <a:xfrm>
          <a:off x="307730" y="3057707"/>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12A9D2-47F4-4893-BC6D-E05EE5457253}">
      <dsp:nvSpPr>
        <dsp:cNvPr id="0" name=""/>
        <dsp:cNvSpPr/>
      </dsp:nvSpPr>
      <dsp:spPr>
        <a:xfrm>
          <a:off x="453537" y="3094081"/>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TW" sz="1400" kern="1200" dirty="0">
              <a:solidFill>
                <a:schemeClr val="tx1"/>
              </a:solidFill>
              <a:latin typeface="Yu Gothic UI Semibold" panose="020B0700000000000000" pitchFamily="34" charset="-128"/>
              <a:ea typeface="Yu Gothic UI Semibold" panose="020B0700000000000000" pitchFamily="34" charset="-128"/>
            </a:rPr>
            <a:t>5.</a:t>
          </a:r>
          <a:r>
            <a:rPr lang="zh-TW" altLang="en-US" sz="1400" kern="1200" dirty="0">
              <a:latin typeface="Yu Gothic UI Semibold" panose="020B0700000000000000" pitchFamily="34" charset="-128"/>
              <a:ea typeface="Yu Gothic UI Semibold" panose="020B0700000000000000" pitchFamily="34" charset="-128"/>
            </a:rPr>
            <a:t>政府資料開放平台 </a:t>
          </a:r>
          <a:r>
            <a:rPr lang="en-US" altLang="zh-TW" sz="1400" kern="1200" dirty="0">
              <a:latin typeface="Yu Gothic UI Semibold" panose="020B0700000000000000" pitchFamily="34" charset="-128"/>
              <a:ea typeface="Yu Gothic UI Semibold" panose="020B0700000000000000" pitchFamily="34" charset="-128"/>
            </a:rPr>
            <a:t>(PMI)</a:t>
          </a:r>
        </a:p>
        <a:p>
          <a:pPr marL="0" lvl="0" indent="0" algn="l" defTabSz="622300">
            <a:lnSpc>
              <a:spcPct val="90000"/>
            </a:lnSpc>
            <a:spcBef>
              <a:spcPct val="0"/>
            </a:spcBef>
            <a:spcAft>
              <a:spcPct val="35000"/>
            </a:spcAft>
            <a:buNone/>
          </a:pPr>
          <a:r>
            <a:rPr lang="zh-TW" altLang="en-US" sz="1400" kern="12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kern="1200" dirty="0">
              <a:solidFill>
                <a:srgbClr val="0070C0"/>
              </a:solidFill>
              <a:latin typeface="Yu Gothic UI Semibold" panose="020B0700000000000000" pitchFamily="34" charset="-128"/>
              <a:ea typeface="Yu Gothic UI Semibold" panose="020B0700000000000000" pitchFamily="34" charset="-128"/>
            </a:rPr>
            <a:t>:https://data.gov.tw/dataset/6100</a:t>
          </a:r>
        </a:p>
      </dsp:txBody>
      <dsp:txXfrm>
        <a:off x="453537" y="3094081"/>
        <a:ext cx="7630568" cy="727487"/>
      </dsp:txXfrm>
    </dsp:sp>
    <dsp:sp modelId="{20852CD4-8349-4CD5-BDEC-AEA7985BB82E}">
      <dsp:nvSpPr>
        <dsp:cNvPr id="0" name=""/>
        <dsp:cNvSpPr/>
      </dsp:nvSpPr>
      <dsp:spPr>
        <a:xfrm>
          <a:off x="307730" y="3821569"/>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E57DC8-8A5F-4056-A8D6-466A113FEBE6}">
      <dsp:nvSpPr>
        <dsp:cNvPr id="0" name=""/>
        <dsp:cNvSpPr/>
      </dsp:nvSpPr>
      <dsp:spPr>
        <a:xfrm>
          <a:off x="453537" y="3857943"/>
          <a:ext cx="9720505"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TW" sz="1400" kern="1200">
              <a:solidFill>
                <a:schemeClr val="tx1"/>
              </a:solidFill>
              <a:latin typeface="Yu Gothic UI Semibold" panose="020B0700000000000000" pitchFamily="34" charset="-128"/>
              <a:ea typeface="Yu Gothic UI Semibold" panose="020B0700000000000000" pitchFamily="34" charset="-128"/>
            </a:rPr>
            <a:t>6.</a:t>
          </a:r>
          <a:r>
            <a:rPr lang="zh-TW" altLang="en-US" sz="1400" kern="1200">
              <a:solidFill>
                <a:schemeClr val="tx1"/>
              </a:solidFill>
              <a:latin typeface="Yu Gothic UI Semibold" panose="020B0700000000000000" pitchFamily="34" charset="-128"/>
              <a:ea typeface="Yu Gothic UI Semibold" panose="020B0700000000000000" pitchFamily="34" charset="-128"/>
            </a:rPr>
            <a:t>國發會，玉米期貨價格</a:t>
          </a:r>
          <a:endParaRPr lang="en-US" altLang="zh-TW" sz="1400" kern="1200">
            <a:solidFill>
              <a:schemeClr val="tx1"/>
            </a:solidFill>
            <a:latin typeface="Yu Gothic UI Semibold" panose="020B0700000000000000" pitchFamily="34" charset="-128"/>
            <a:ea typeface="Yu Gothic UI Semibold" panose="020B0700000000000000" pitchFamily="34" charset="-128"/>
          </a:endParaRPr>
        </a:p>
        <a:p>
          <a:pPr marL="0" lvl="0" indent="0" algn="l" defTabSz="622300">
            <a:lnSpc>
              <a:spcPct val="90000"/>
            </a:lnSpc>
            <a:spcBef>
              <a:spcPct val="0"/>
            </a:spcBef>
            <a:spcAft>
              <a:spcPct val="35000"/>
            </a:spcAft>
            <a:buNone/>
          </a:pPr>
          <a:r>
            <a:rPr lang="zh-TW" altLang="en-US" sz="1400" kern="1200">
              <a:solidFill>
                <a:schemeClr val="tx1"/>
              </a:solidFill>
              <a:latin typeface="Yu Gothic UI Semibold" panose="020B0700000000000000" pitchFamily="34" charset="-128"/>
              <a:ea typeface="Yu Gothic UI Semibold" panose="020B0700000000000000" pitchFamily="34" charset="-128"/>
            </a:rPr>
            <a:t>網址</a:t>
          </a:r>
          <a:r>
            <a:rPr lang="en-US" altLang="zh-TW" sz="1400" kern="1200">
              <a:solidFill>
                <a:schemeClr val="tx1"/>
              </a:solidFill>
              <a:latin typeface="Yu Gothic UI Semibold" panose="020B0700000000000000" pitchFamily="34" charset="-128"/>
              <a:ea typeface="Yu Gothic UI Semibold" panose="020B0700000000000000" pitchFamily="34" charset="-128"/>
            </a:rPr>
            <a:t>:</a:t>
          </a:r>
          <a:r>
            <a:rPr lang="en-US" altLang="zh-TW" sz="1400" kern="1200">
              <a:solidFill>
                <a:srgbClr val="0070C0"/>
              </a:solidFill>
              <a:latin typeface="Yu Gothic UI Semibold" panose="020B0700000000000000" pitchFamily="34" charset="-128"/>
              <a:ea typeface="Yu Gothic UI Semibold" panose="020B0700000000000000" pitchFamily="34" charset="-128"/>
            </a:rPr>
            <a:t>https://index.ndc.gov.tw/n/zh_tw</a:t>
          </a:r>
          <a:r>
            <a:rPr lang="zh-TW" altLang="en-US" sz="1400" kern="1200">
              <a:solidFill>
                <a:srgbClr val="0070C0"/>
              </a:solidFill>
              <a:latin typeface="Yu Gothic UI Semibold" panose="020B0700000000000000" pitchFamily="34" charset="-128"/>
              <a:ea typeface="Yu Gothic UI Semibold" panose="020B0700000000000000" pitchFamily="34" charset="-128"/>
            </a:rPr>
            <a:t>，</a:t>
          </a:r>
          <a:r>
            <a:rPr lang="en-US" altLang="en-US" sz="1400" kern="1200">
              <a:solidFill>
                <a:srgbClr val="0070C0"/>
              </a:solidFill>
              <a:latin typeface="Yu Gothic UI Semibold" panose="020B0700000000000000" pitchFamily="34" charset="-128"/>
              <a:ea typeface="Yu Gothic UI Semibold" panose="020B0700000000000000" pitchFamily="34" charset="-128"/>
            </a:rPr>
            <a:t>https://www.macromicro.me/collections/53/agri-corn/769/us-corn-futures</a:t>
          </a:r>
          <a:endParaRPr lang="en-US" altLang="zh-TW" sz="1400" kern="1200" dirty="0">
            <a:solidFill>
              <a:srgbClr val="0070C0"/>
            </a:solidFill>
            <a:latin typeface="Yu Gothic UI Semibold" panose="020B0700000000000000" pitchFamily="34" charset="-128"/>
            <a:ea typeface="Yu Gothic UI Semibold" panose="020B0700000000000000" pitchFamily="34" charset="-128"/>
          </a:endParaRPr>
        </a:p>
      </dsp:txBody>
      <dsp:txXfrm>
        <a:off x="453537" y="3857943"/>
        <a:ext cx="9720505" cy="727487"/>
      </dsp:txXfrm>
    </dsp:sp>
    <dsp:sp modelId="{6E3105A6-48F1-46A5-B451-70AAC8CB9C78}">
      <dsp:nvSpPr>
        <dsp:cNvPr id="0" name=""/>
        <dsp:cNvSpPr/>
      </dsp:nvSpPr>
      <dsp:spPr>
        <a:xfrm>
          <a:off x="307730" y="4585431"/>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40291-0F70-49C2-BB4A-DBCCB3EB41A3}">
      <dsp:nvSpPr>
        <dsp:cNvPr id="0" name=""/>
        <dsp:cNvSpPr/>
      </dsp:nvSpPr>
      <dsp:spPr>
        <a:xfrm>
          <a:off x="0" y="246033"/>
          <a:ext cx="10429967" cy="1883699"/>
        </a:xfrm>
        <a:prstGeom prst="roundRect">
          <a:avLst/>
        </a:prstGeom>
        <a:solidFill>
          <a:schemeClr val="accent6">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TW" altLang="en-US" sz="3100" kern="1200" dirty="0"/>
            <a:t>         面對現在的高房價、高物價、平均壽命更長的環境，如果不找些方法來應對恐怕年老時後悔莫及</a:t>
          </a:r>
          <a:r>
            <a:rPr lang="en-US" altLang="zh-TW" sz="3100" kern="1200" dirty="0"/>
            <a:t>!</a:t>
          </a:r>
          <a:endParaRPr lang="zh-TW" altLang="en-US" sz="3100" kern="1200" dirty="0"/>
        </a:p>
      </dsp:txBody>
      <dsp:txXfrm>
        <a:off x="91955" y="337988"/>
        <a:ext cx="10246057" cy="1699789"/>
      </dsp:txXfrm>
    </dsp:sp>
    <dsp:sp modelId="{96BC4A97-70E1-4C27-A8C0-28EE2C2735A8}">
      <dsp:nvSpPr>
        <dsp:cNvPr id="0" name=""/>
        <dsp:cNvSpPr/>
      </dsp:nvSpPr>
      <dsp:spPr>
        <a:xfrm>
          <a:off x="0" y="2129733"/>
          <a:ext cx="1042996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151" tIns="39370" rIns="220472" bIns="39370" numCol="1" spcCol="1270" anchor="t" anchorCtr="0">
          <a:noAutofit/>
        </a:bodyPr>
        <a:lstStyle/>
        <a:p>
          <a:pPr marL="228600" lvl="1" indent="-228600" algn="l" defTabSz="1066800">
            <a:lnSpc>
              <a:spcPct val="90000"/>
            </a:lnSpc>
            <a:spcBef>
              <a:spcPct val="0"/>
            </a:spcBef>
            <a:spcAft>
              <a:spcPct val="20000"/>
            </a:spcAft>
            <a:buChar char="•"/>
          </a:pPr>
          <a:endParaRPr lang="zh-TW" altLang="en-US" sz="2400" kern="1200" dirty="0"/>
        </a:p>
      </dsp:txBody>
      <dsp:txXfrm>
        <a:off x="0" y="2129733"/>
        <a:ext cx="10429967" cy="579600"/>
      </dsp:txXfrm>
    </dsp:sp>
    <dsp:sp modelId="{1D7D5CBD-F3EA-4756-9FCE-B6DC1619A96D}">
      <dsp:nvSpPr>
        <dsp:cNvPr id="0" name=""/>
        <dsp:cNvSpPr/>
      </dsp:nvSpPr>
      <dsp:spPr>
        <a:xfrm>
          <a:off x="0" y="2709333"/>
          <a:ext cx="10429967" cy="1883699"/>
        </a:xfrm>
        <a:prstGeom prst="roundRect">
          <a:avLst/>
        </a:prstGeom>
        <a:solidFill>
          <a:schemeClr val="accent6">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TW" altLang="en-US" sz="3100" kern="1200" dirty="0"/>
            <a:t>         本身對股票蠻有興趣也覺得這是現代人的必修課程，因此想來探討如何存股</a:t>
          </a:r>
        </a:p>
      </dsp:txBody>
      <dsp:txXfrm>
        <a:off x="91955" y="2801288"/>
        <a:ext cx="10246057" cy="1699789"/>
      </dsp:txXfrm>
    </dsp:sp>
    <dsp:sp modelId="{FA593814-1DE2-4348-B96B-F82ED39FCD3B}">
      <dsp:nvSpPr>
        <dsp:cNvPr id="0" name=""/>
        <dsp:cNvSpPr/>
      </dsp:nvSpPr>
      <dsp:spPr>
        <a:xfrm>
          <a:off x="0" y="4593033"/>
          <a:ext cx="1042996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151" tIns="39370" rIns="220472" bIns="39370" numCol="1" spcCol="1270" anchor="t" anchorCtr="0">
          <a:noAutofit/>
        </a:bodyPr>
        <a:lstStyle/>
        <a:p>
          <a:pPr marL="228600" lvl="1" indent="-228600" algn="l" defTabSz="1066800">
            <a:lnSpc>
              <a:spcPct val="90000"/>
            </a:lnSpc>
            <a:spcBef>
              <a:spcPct val="0"/>
            </a:spcBef>
            <a:spcAft>
              <a:spcPct val="20000"/>
            </a:spcAft>
            <a:buChar char="•"/>
          </a:pPr>
          <a:endParaRPr lang="zh-TW" altLang="en-US" sz="2400" kern="1200" dirty="0"/>
        </a:p>
      </dsp:txBody>
      <dsp:txXfrm>
        <a:off x="0" y="4593033"/>
        <a:ext cx="10429967" cy="579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02.</a:t>
          </a:r>
          <a:r>
            <a:rPr lang="zh-TW" altLang="en-US" sz="6000" kern="1200" dirty="0">
              <a:solidFill>
                <a:schemeClr val="bg1">
                  <a:lumMod val="95000"/>
                </a:schemeClr>
              </a:solidFill>
            </a:rPr>
            <a:t>  為什麼要投資</a:t>
          </a:r>
          <a:r>
            <a:rPr lang="en-US" altLang="zh-TW" sz="6000" kern="1200" dirty="0">
              <a:solidFill>
                <a:schemeClr val="bg1">
                  <a:lumMod val="95000"/>
                </a:schemeClr>
              </a:solidFill>
            </a:rPr>
            <a:t>?</a:t>
          </a:r>
          <a:endParaRPr lang="zh-TW" altLang="en-US" sz="6000" kern="1200" dirty="0">
            <a:solidFill>
              <a:schemeClr val="bg1">
                <a:lumMod val="95000"/>
              </a:schemeClr>
            </a:solidFill>
          </a:endParaRPr>
        </a:p>
      </dsp:txBody>
      <dsp:txXfrm>
        <a:off x="470404" y="807289"/>
        <a:ext cx="6678520" cy="1692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40291-0F70-49C2-BB4A-DBCCB3EB41A3}">
      <dsp:nvSpPr>
        <dsp:cNvPr id="0" name=""/>
        <dsp:cNvSpPr/>
      </dsp:nvSpPr>
      <dsp:spPr>
        <a:xfrm>
          <a:off x="2157784" y="24362"/>
          <a:ext cx="5424748" cy="1653021"/>
        </a:xfrm>
        <a:prstGeom prst="roundRect">
          <a:avLst/>
        </a:prstGeom>
        <a:solidFill>
          <a:schemeClr val="bg2">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通貨</a:t>
          </a:r>
          <a:r>
            <a:rPr lang="en-US" altLang="zh-TW" sz="2600" kern="1200" dirty="0"/>
            <a:t>=</a:t>
          </a:r>
          <a:r>
            <a:rPr lang="zh-TW" altLang="en-US" sz="2600" kern="1200" dirty="0"/>
            <a:t>錢、膨脹</a:t>
          </a:r>
          <a:r>
            <a:rPr lang="en-US" altLang="zh-TW" sz="2600" kern="1200" dirty="0"/>
            <a:t>=</a:t>
          </a:r>
          <a:r>
            <a:rPr lang="zh-TW" altLang="en-US" sz="2600" kern="1200" dirty="0"/>
            <a:t>貶值</a:t>
          </a:r>
          <a:endParaRPr lang="en-US" altLang="zh-TW" sz="2600" kern="1200" dirty="0"/>
        </a:p>
        <a:p>
          <a:pPr marL="0" lvl="0" indent="0" algn="ctr" defTabSz="1155700">
            <a:lnSpc>
              <a:spcPct val="90000"/>
            </a:lnSpc>
            <a:spcBef>
              <a:spcPct val="0"/>
            </a:spcBef>
            <a:spcAft>
              <a:spcPct val="35000"/>
            </a:spcAft>
            <a:buNone/>
          </a:pPr>
          <a:r>
            <a:rPr lang="zh-TW" altLang="en-US" sz="2600" kern="1200" dirty="0"/>
            <a:t>通貨膨脹</a:t>
          </a:r>
          <a:r>
            <a:rPr lang="en-US" altLang="zh-TW" sz="2600" kern="1200" dirty="0"/>
            <a:t>=</a:t>
          </a:r>
          <a:r>
            <a:rPr lang="zh-TW" altLang="en-US" sz="2600" kern="1200" dirty="0"/>
            <a:t>錢的貶值！</a:t>
          </a:r>
        </a:p>
      </dsp:txBody>
      <dsp:txXfrm>
        <a:off x="2238478" y="105056"/>
        <a:ext cx="5263360" cy="1491633"/>
      </dsp:txXfrm>
    </dsp:sp>
    <dsp:sp modelId="{96BC4A97-70E1-4C27-A8C0-28EE2C2735A8}">
      <dsp:nvSpPr>
        <dsp:cNvPr id="0" name=""/>
        <dsp:cNvSpPr/>
      </dsp:nvSpPr>
      <dsp:spPr>
        <a:xfrm>
          <a:off x="0" y="1657999"/>
          <a:ext cx="10017644" cy="68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060"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1657999"/>
        <a:ext cx="10017644" cy="68178"/>
      </dsp:txXfrm>
    </dsp:sp>
    <dsp:sp modelId="{1D7D5CBD-F3EA-4756-9FCE-B6DC1619A96D}">
      <dsp:nvSpPr>
        <dsp:cNvPr id="0" name=""/>
        <dsp:cNvSpPr/>
      </dsp:nvSpPr>
      <dsp:spPr>
        <a:xfrm>
          <a:off x="0" y="1799335"/>
          <a:ext cx="10017644" cy="2866097"/>
        </a:xfrm>
        <a:prstGeom prst="roundRect">
          <a:avLst/>
        </a:prstGeom>
        <a:solidFill>
          <a:schemeClr val="bg2">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TW" altLang="en-US" sz="2400" kern="1200" dirty="0"/>
            <a:t>為什麼會有通貨膨脹？可思考通貨膨脹的三個層面！</a:t>
          </a:r>
          <a:endParaRPr lang="en-US" altLang="zh-TW" sz="2400" kern="1200" dirty="0"/>
        </a:p>
        <a:p>
          <a:pPr marL="0" lvl="0" indent="0" algn="l" defTabSz="1066800">
            <a:lnSpc>
              <a:spcPct val="90000"/>
            </a:lnSpc>
            <a:spcBef>
              <a:spcPct val="0"/>
            </a:spcBef>
            <a:spcAft>
              <a:spcPct val="35000"/>
            </a:spcAft>
            <a:buNone/>
          </a:pPr>
          <a:r>
            <a:rPr lang="zh-TW" altLang="en-US" sz="2400" kern="1200" dirty="0"/>
            <a:t>　     （惡性）通貨膨脹：貨物瘋狂上漲，經濟衰退</a:t>
          </a:r>
          <a:endParaRPr lang="en-US" altLang="zh-TW" sz="2400" kern="1200" dirty="0"/>
        </a:p>
        <a:p>
          <a:pPr marL="0" lvl="0" indent="0" algn="l" defTabSz="1066800">
            <a:lnSpc>
              <a:spcPct val="90000"/>
            </a:lnSpc>
            <a:spcBef>
              <a:spcPct val="0"/>
            </a:spcBef>
            <a:spcAft>
              <a:spcPct val="35000"/>
            </a:spcAft>
            <a:buNone/>
          </a:pPr>
          <a:r>
            <a:rPr lang="zh-TW" altLang="en-US" sz="2400" kern="1200" dirty="0"/>
            <a:t>　　（適度）通貨膨脹：總需求上升，ＧＤＰ上升</a:t>
          </a:r>
          <a:endParaRPr lang="en-US" altLang="zh-TW" sz="2400" kern="1200" dirty="0"/>
        </a:p>
        <a:p>
          <a:pPr marL="0" lvl="0" indent="0" algn="l" defTabSz="1066800">
            <a:lnSpc>
              <a:spcPct val="90000"/>
            </a:lnSpc>
            <a:spcBef>
              <a:spcPct val="0"/>
            </a:spcBef>
            <a:spcAft>
              <a:spcPct val="35000"/>
            </a:spcAft>
            <a:buNone/>
          </a:pPr>
          <a:r>
            <a:rPr lang="zh-TW" altLang="en-US" sz="2400" kern="1200" dirty="0"/>
            <a:t>（錢的升值）通貨緊縮：大家消費意願降低，經濟衰退</a:t>
          </a:r>
          <a:endParaRPr lang="en-US" altLang="zh-TW" sz="2400" kern="1200" dirty="0"/>
        </a:p>
        <a:p>
          <a:pPr marL="0" lvl="0" indent="0" algn="l" defTabSz="1066800">
            <a:lnSpc>
              <a:spcPct val="90000"/>
            </a:lnSpc>
            <a:spcBef>
              <a:spcPct val="0"/>
            </a:spcBef>
            <a:spcAft>
              <a:spcPct val="35000"/>
            </a:spcAft>
            <a:buNone/>
          </a:pPr>
          <a:endParaRPr lang="zh-TW" altLang="en-US" sz="1800" kern="1200" dirty="0"/>
        </a:p>
      </dsp:txBody>
      <dsp:txXfrm>
        <a:off x="139911" y="1939246"/>
        <a:ext cx="9737822" cy="2586275"/>
      </dsp:txXfrm>
    </dsp:sp>
    <dsp:sp modelId="{FA593814-1DE2-4348-B96B-F82ED39FCD3B}">
      <dsp:nvSpPr>
        <dsp:cNvPr id="0" name=""/>
        <dsp:cNvSpPr/>
      </dsp:nvSpPr>
      <dsp:spPr>
        <a:xfrm>
          <a:off x="0" y="4592276"/>
          <a:ext cx="10017644" cy="68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060"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4592276"/>
        <a:ext cx="10017644" cy="681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40291-0F70-49C2-BB4A-DBCCB3EB41A3}">
      <dsp:nvSpPr>
        <dsp:cNvPr id="0" name=""/>
        <dsp:cNvSpPr/>
      </dsp:nvSpPr>
      <dsp:spPr>
        <a:xfrm>
          <a:off x="0" y="0"/>
          <a:ext cx="10655501" cy="1646422"/>
        </a:xfrm>
        <a:prstGeom prst="roundRect">
          <a:avLst/>
        </a:prstGeom>
        <a:solidFill>
          <a:schemeClr val="accent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長期來看每年的通貨膨脹大約以２％的速度在增長，在這個情況下要應對通膨怪獸可做３件事情：</a:t>
          </a:r>
        </a:p>
      </dsp:txBody>
      <dsp:txXfrm>
        <a:off x="80372" y="80372"/>
        <a:ext cx="10494757" cy="1485678"/>
      </dsp:txXfrm>
    </dsp:sp>
    <dsp:sp modelId="{96BC4A97-70E1-4C27-A8C0-28EE2C2735A8}">
      <dsp:nvSpPr>
        <dsp:cNvPr id="0" name=""/>
        <dsp:cNvSpPr/>
      </dsp:nvSpPr>
      <dsp:spPr>
        <a:xfrm>
          <a:off x="0" y="1649839"/>
          <a:ext cx="10655501" cy="7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312"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1649839"/>
        <a:ext cx="10655501" cy="78760"/>
      </dsp:txXfrm>
    </dsp:sp>
    <dsp:sp modelId="{1D7D5CBD-F3EA-4756-9FCE-B6DC1619A96D}">
      <dsp:nvSpPr>
        <dsp:cNvPr id="0" name=""/>
        <dsp:cNvSpPr/>
      </dsp:nvSpPr>
      <dsp:spPr>
        <a:xfrm>
          <a:off x="0" y="1810778"/>
          <a:ext cx="10655501" cy="2854654"/>
        </a:xfrm>
        <a:prstGeom prst="roundRect">
          <a:avLst/>
        </a:prstGeom>
        <a:solidFill>
          <a:schemeClr val="accent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TW" altLang="en-US" sz="2400" kern="1200" dirty="0"/>
            <a:t>１．創業：５年內存活率只有１％</a:t>
          </a:r>
          <a:endParaRPr lang="en-US" altLang="zh-TW" sz="2400" kern="1200" dirty="0"/>
        </a:p>
        <a:p>
          <a:pPr marL="0" lvl="0" indent="0" algn="l" defTabSz="1066800">
            <a:lnSpc>
              <a:spcPct val="90000"/>
            </a:lnSpc>
            <a:spcBef>
              <a:spcPct val="0"/>
            </a:spcBef>
            <a:spcAft>
              <a:spcPct val="35000"/>
            </a:spcAft>
            <a:buNone/>
          </a:pPr>
          <a:r>
            <a:rPr lang="zh-TW" altLang="en-US" sz="2400" kern="1200" dirty="0"/>
            <a:t>２．成為領域的佼佼者：多數人不是</a:t>
          </a:r>
          <a:endParaRPr lang="en-US" altLang="zh-TW" sz="2400" kern="1200" dirty="0"/>
        </a:p>
        <a:p>
          <a:pPr marL="0" lvl="0" indent="0" algn="l" defTabSz="1066800">
            <a:lnSpc>
              <a:spcPct val="90000"/>
            </a:lnSpc>
            <a:spcBef>
              <a:spcPct val="0"/>
            </a:spcBef>
            <a:spcAft>
              <a:spcPct val="35000"/>
            </a:spcAft>
            <a:buNone/>
          </a:pPr>
          <a:r>
            <a:rPr lang="zh-TW" altLang="en-US" sz="2400" kern="1200" dirty="0"/>
            <a:t>３．投資：如房子、股票、黃金等等</a:t>
          </a:r>
          <a:endParaRPr lang="en-US" altLang="zh-TW" sz="2400" kern="1200" dirty="0"/>
        </a:p>
        <a:p>
          <a:pPr marL="0" lvl="0" indent="0" algn="l" defTabSz="1066800">
            <a:lnSpc>
              <a:spcPct val="90000"/>
            </a:lnSpc>
            <a:spcBef>
              <a:spcPct val="0"/>
            </a:spcBef>
            <a:spcAft>
              <a:spcPct val="35000"/>
            </a:spcAft>
            <a:buNone/>
          </a:pPr>
          <a:r>
            <a:rPr lang="zh-TW" altLang="en-US" sz="2400" kern="1200" dirty="0"/>
            <a:t>投資較適合所有人而股票以獲利面跟進入門檻來看會是一個較優的選擇</a:t>
          </a:r>
          <a:endParaRPr lang="en-US" altLang="zh-TW" sz="2400" kern="1200" dirty="0"/>
        </a:p>
      </dsp:txBody>
      <dsp:txXfrm>
        <a:off x="139353" y="1950131"/>
        <a:ext cx="10376795" cy="2575948"/>
      </dsp:txXfrm>
    </dsp:sp>
    <dsp:sp modelId="{FA593814-1DE2-4348-B96B-F82ED39FCD3B}">
      <dsp:nvSpPr>
        <dsp:cNvPr id="0" name=""/>
        <dsp:cNvSpPr/>
      </dsp:nvSpPr>
      <dsp:spPr>
        <a:xfrm>
          <a:off x="0" y="4583254"/>
          <a:ext cx="10655501" cy="7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312"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4583254"/>
        <a:ext cx="10655501" cy="78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03.  </a:t>
          </a:r>
          <a:r>
            <a:rPr lang="zh-TW" altLang="en-US" sz="6000" kern="1200" dirty="0">
              <a:solidFill>
                <a:schemeClr val="bg1">
                  <a:lumMod val="95000"/>
                </a:schemeClr>
              </a:solidFill>
            </a:rPr>
            <a:t>圖表程式說明</a:t>
          </a:r>
        </a:p>
      </dsp:txBody>
      <dsp:txXfrm>
        <a:off x="470404" y="807289"/>
        <a:ext cx="6678520" cy="1692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AD99F-EC2A-429B-A84C-C9C4BC619AD2}">
      <dsp:nvSpPr>
        <dsp:cNvPr id="0" name=""/>
        <dsp:cNvSpPr/>
      </dsp:nvSpPr>
      <dsp:spPr>
        <a:xfrm rot="5400000">
          <a:off x="3980528" y="138144"/>
          <a:ext cx="2119117" cy="1843632"/>
        </a:xfrm>
        <a:prstGeom prst="hexagon">
          <a:avLst>
            <a:gd name="adj" fmla="val 25000"/>
            <a:gd name="vf" fmla="val 115470"/>
          </a:avLst>
        </a:prstGeom>
        <a:solidFill>
          <a:srgbClr val="FFC0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zh-TW" altLang="en-US" sz="2100" kern="1200" dirty="0"/>
        </a:p>
        <a:p>
          <a:pPr marL="0" lvl="0" indent="0" algn="ctr" defTabSz="933450">
            <a:lnSpc>
              <a:spcPct val="90000"/>
            </a:lnSpc>
            <a:spcBef>
              <a:spcPct val="0"/>
            </a:spcBef>
            <a:spcAft>
              <a:spcPct val="35000"/>
            </a:spcAft>
            <a:buNone/>
          </a:pPr>
          <a:r>
            <a:rPr lang="en-US" altLang="zh-TW" sz="2400" kern="1200" dirty="0">
              <a:solidFill>
                <a:schemeClr val="tx1"/>
              </a:solidFill>
            </a:rPr>
            <a:t>2.</a:t>
          </a:r>
          <a:r>
            <a:rPr lang="zh-TW" altLang="en-US" sz="2400" kern="1200" dirty="0">
              <a:solidFill>
                <a:schemeClr val="tx1"/>
              </a:solidFill>
            </a:rPr>
            <a:t>連續配發股利</a:t>
          </a:r>
          <a:r>
            <a:rPr lang="en-US" altLang="zh-TW" sz="2400" kern="1200" dirty="0">
              <a:solidFill>
                <a:schemeClr val="tx1"/>
              </a:solidFill>
            </a:rPr>
            <a:t>10</a:t>
          </a:r>
          <a:r>
            <a:rPr lang="zh-TW" altLang="en-US" sz="2400" kern="1200" dirty="0">
              <a:solidFill>
                <a:schemeClr val="tx1"/>
              </a:solidFill>
            </a:rPr>
            <a:t>年</a:t>
          </a:r>
          <a:endParaRPr lang="zh-TW" altLang="en-US" sz="2400" kern="1200" dirty="0"/>
        </a:p>
      </dsp:txBody>
      <dsp:txXfrm rot="-5400000">
        <a:off x="4405569" y="330631"/>
        <a:ext cx="1269034" cy="1458659"/>
      </dsp:txXfrm>
    </dsp:sp>
    <dsp:sp modelId="{83E07823-DE3C-482F-AF7C-E5CCC86B3DA7}">
      <dsp:nvSpPr>
        <dsp:cNvPr id="0" name=""/>
        <dsp:cNvSpPr/>
      </dsp:nvSpPr>
      <dsp:spPr>
        <a:xfrm>
          <a:off x="6017847" y="424225"/>
          <a:ext cx="2364935" cy="1271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endParaRPr lang="zh-TW" altLang="en-US" sz="1900" kern="1200"/>
        </a:p>
      </dsp:txBody>
      <dsp:txXfrm>
        <a:off x="6017847" y="424225"/>
        <a:ext cx="2364935" cy="1271470"/>
      </dsp:txXfrm>
    </dsp:sp>
    <dsp:sp modelId="{FD2C289F-2DBF-4065-B700-0102C51B843B}">
      <dsp:nvSpPr>
        <dsp:cNvPr id="0" name=""/>
        <dsp:cNvSpPr/>
      </dsp:nvSpPr>
      <dsp:spPr>
        <a:xfrm rot="5400000">
          <a:off x="1989405" y="138144"/>
          <a:ext cx="2119117" cy="1843632"/>
        </a:xfrm>
        <a:prstGeom prst="hexagon">
          <a:avLst>
            <a:gd name="adj" fmla="val 25000"/>
            <a:gd name="vf" fmla="val 115470"/>
          </a:avLst>
        </a:prstGeom>
        <a:solidFill>
          <a:srgbClr val="FF00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altLang="zh-TW" sz="2900" kern="1200" dirty="0"/>
            <a:t>1.ROE&gt;15%</a:t>
          </a:r>
          <a:endParaRPr lang="zh-TW" altLang="en-US" sz="2900" kern="1200" dirty="0"/>
        </a:p>
      </dsp:txBody>
      <dsp:txXfrm rot="-5400000">
        <a:off x="2414446" y="330631"/>
        <a:ext cx="1269034" cy="1458659"/>
      </dsp:txXfrm>
    </dsp:sp>
    <dsp:sp modelId="{72B53533-3B82-4F45-95C3-BCFDFF7A96C2}">
      <dsp:nvSpPr>
        <dsp:cNvPr id="0" name=""/>
        <dsp:cNvSpPr/>
      </dsp:nvSpPr>
      <dsp:spPr>
        <a:xfrm rot="5400000">
          <a:off x="2981152" y="1936851"/>
          <a:ext cx="2119117" cy="1843632"/>
        </a:xfrm>
        <a:prstGeom prst="hexagon">
          <a:avLst>
            <a:gd name="adj" fmla="val 25000"/>
            <a:gd name="vf" fmla="val 115470"/>
          </a:avLst>
        </a:prstGeom>
        <a:solidFill>
          <a:srgbClr val="FFFF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TW" sz="1900" kern="1200" dirty="0"/>
            <a:t>3.</a:t>
          </a:r>
          <a:r>
            <a:rPr lang="zh-TW" altLang="en-US" sz="1900" kern="1200" dirty="0"/>
            <a:t>自由現金流量</a:t>
          </a:r>
          <a:r>
            <a:rPr lang="en-US" altLang="zh-TW" sz="1900" kern="1200" dirty="0"/>
            <a:t>&gt;0</a:t>
          </a:r>
          <a:endParaRPr lang="zh-TW" altLang="en-US" sz="1900" kern="1200" dirty="0"/>
        </a:p>
      </dsp:txBody>
      <dsp:txXfrm rot="-5400000">
        <a:off x="3406193" y="2129338"/>
        <a:ext cx="1269034" cy="1458659"/>
      </dsp:txXfrm>
    </dsp:sp>
    <dsp:sp modelId="{6D01D89A-4FB5-4751-AAC4-8949F4031AB9}">
      <dsp:nvSpPr>
        <dsp:cNvPr id="0" name=""/>
        <dsp:cNvSpPr/>
      </dsp:nvSpPr>
      <dsp:spPr>
        <a:xfrm>
          <a:off x="723474" y="2137877"/>
          <a:ext cx="2288647" cy="126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r" defTabSz="844550">
            <a:lnSpc>
              <a:spcPct val="90000"/>
            </a:lnSpc>
            <a:spcBef>
              <a:spcPct val="0"/>
            </a:spcBef>
            <a:spcAft>
              <a:spcPct val="35000"/>
            </a:spcAft>
            <a:buNone/>
          </a:pPr>
          <a:endParaRPr lang="zh-TW" altLang="en-US" sz="1900" kern="1200" dirty="0"/>
        </a:p>
      </dsp:txBody>
      <dsp:txXfrm>
        <a:off x="723474" y="2137877"/>
        <a:ext cx="2288647" cy="1262888"/>
      </dsp:txXfrm>
    </dsp:sp>
    <dsp:sp modelId="{63D9A23F-8324-4B9E-A942-7643B7478C26}">
      <dsp:nvSpPr>
        <dsp:cNvPr id="0" name=""/>
        <dsp:cNvSpPr/>
      </dsp:nvSpPr>
      <dsp:spPr>
        <a:xfrm rot="5400000">
          <a:off x="4972275" y="1936851"/>
          <a:ext cx="2119117" cy="1843632"/>
        </a:xfrm>
        <a:prstGeom prst="hexagon">
          <a:avLst>
            <a:gd name="adj" fmla="val 25000"/>
            <a:gd name="vf" fmla="val 115470"/>
          </a:avLst>
        </a:prstGeom>
        <a:solidFill>
          <a:srgbClr val="92D05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altLang="zh-TW" sz="2700" kern="1200" dirty="0"/>
            <a:t>4.</a:t>
          </a:r>
          <a:r>
            <a:rPr lang="zh-TW" altLang="en-US" sz="2700" kern="1200" dirty="0"/>
            <a:t>本業佔比</a:t>
          </a:r>
          <a:r>
            <a:rPr lang="en-US" altLang="zh-TW" sz="2700" kern="1200" dirty="0"/>
            <a:t>&gt;80%</a:t>
          </a:r>
          <a:endParaRPr lang="zh-TW" altLang="en-US" sz="2700" kern="1200" dirty="0"/>
        </a:p>
      </dsp:txBody>
      <dsp:txXfrm rot="-5400000">
        <a:off x="5397316" y="2129338"/>
        <a:ext cx="1269034" cy="1458659"/>
      </dsp:txXfrm>
    </dsp:sp>
    <dsp:sp modelId="{0B86BEC1-D708-4EE9-AE51-BB3A02A9C5C7}">
      <dsp:nvSpPr>
        <dsp:cNvPr id="0" name=""/>
        <dsp:cNvSpPr/>
      </dsp:nvSpPr>
      <dsp:spPr>
        <a:xfrm rot="5400000">
          <a:off x="3980528" y="3735558"/>
          <a:ext cx="2119117" cy="1843632"/>
        </a:xfrm>
        <a:prstGeom prst="hexagon">
          <a:avLst>
            <a:gd name="adj" fmla="val 25000"/>
            <a:gd name="vf" fmla="val 115470"/>
          </a:avLst>
        </a:prstGeom>
        <a:solidFill>
          <a:srgbClr val="7030A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TW" altLang="en-US" sz="1900" kern="1200" dirty="0"/>
            <a:t>近年</a:t>
          </a:r>
          <a:r>
            <a:rPr lang="en-US" altLang="zh-TW" sz="1900" kern="1200" dirty="0"/>
            <a:t>EPS&gt;</a:t>
          </a:r>
          <a:r>
            <a:rPr lang="zh-TW" altLang="en-US" sz="1900" kern="1200" dirty="0"/>
            <a:t>去年</a:t>
          </a:r>
          <a:r>
            <a:rPr lang="en-US" altLang="zh-TW" sz="1900" kern="1200" dirty="0"/>
            <a:t>EPS</a:t>
          </a:r>
          <a:r>
            <a:rPr lang="zh-TW" altLang="en-US" sz="1900" kern="1200" dirty="0"/>
            <a:t> </a:t>
          </a:r>
          <a:r>
            <a:rPr lang="en-US" altLang="zh-TW" sz="1900" kern="1200" dirty="0"/>
            <a:t>or</a:t>
          </a:r>
          <a:r>
            <a:rPr lang="zh-TW" altLang="en-US" sz="1900" kern="1200" dirty="0"/>
            <a:t> 前年</a:t>
          </a:r>
          <a:r>
            <a:rPr lang="en-US" altLang="zh-TW" sz="1900" kern="1200" dirty="0"/>
            <a:t>EPS</a:t>
          </a:r>
          <a:endParaRPr lang="zh-TW" altLang="en-US" sz="1900" kern="1200" dirty="0"/>
        </a:p>
      </dsp:txBody>
      <dsp:txXfrm rot="-5400000">
        <a:off x="4405569" y="3928045"/>
        <a:ext cx="1269034" cy="1458659"/>
      </dsp:txXfrm>
    </dsp:sp>
    <dsp:sp modelId="{F7556E6B-E365-4211-BCFB-4517C4D01586}">
      <dsp:nvSpPr>
        <dsp:cNvPr id="0" name=""/>
        <dsp:cNvSpPr/>
      </dsp:nvSpPr>
      <dsp:spPr>
        <a:xfrm>
          <a:off x="6017847" y="4021639"/>
          <a:ext cx="2364935" cy="1271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endParaRPr lang="zh-TW" altLang="en-US" sz="1900" kern="1200" dirty="0"/>
        </a:p>
      </dsp:txBody>
      <dsp:txXfrm>
        <a:off x="6017847" y="4021639"/>
        <a:ext cx="2364935" cy="1271470"/>
      </dsp:txXfrm>
    </dsp:sp>
    <dsp:sp modelId="{2B63D3CC-C9BA-4CF3-AB99-F813BAD56D72}">
      <dsp:nvSpPr>
        <dsp:cNvPr id="0" name=""/>
        <dsp:cNvSpPr/>
      </dsp:nvSpPr>
      <dsp:spPr>
        <a:xfrm rot="5400000">
          <a:off x="1995931" y="3735558"/>
          <a:ext cx="2119117" cy="1843632"/>
        </a:xfrm>
        <a:prstGeom prst="hexagon">
          <a:avLst>
            <a:gd name="adj" fmla="val 25000"/>
            <a:gd name="vf" fmla="val 115470"/>
          </a:avLst>
        </a:prstGeom>
        <a:solidFill>
          <a:srgbClr val="00B0F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US" altLang="zh-TW" sz="2600" kern="1200" dirty="0">
              <a:solidFill>
                <a:schemeClr val="tx1"/>
              </a:solidFill>
            </a:rPr>
            <a:t>5.</a:t>
          </a:r>
          <a:r>
            <a:rPr lang="en-US" altLang="zh-TW" sz="2600" kern="1200" dirty="0"/>
            <a:t> 20%&lt;</a:t>
          </a:r>
          <a:r>
            <a:rPr lang="zh-TW" altLang="en-US" sz="2600" b="0" i="0" kern="1200" dirty="0"/>
            <a:t>負債總額</a:t>
          </a:r>
          <a:r>
            <a:rPr lang="en-US" altLang="zh-TW" sz="2600" kern="1200" dirty="0"/>
            <a:t>&lt;70%</a:t>
          </a:r>
          <a:endParaRPr lang="zh-TW" altLang="en-US" sz="2600" kern="1200" dirty="0">
            <a:solidFill>
              <a:schemeClr val="tx1"/>
            </a:solidFill>
          </a:endParaRPr>
        </a:p>
      </dsp:txBody>
      <dsp:txXfrm rot="-5400000">
        <a:off x="2420972" y="3928045"/>
        <a:ext cx="1269034" cy="145865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3/29/2024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367879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3/29/2024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66051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3/29/2024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904068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3/29/2024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73707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3/29/2024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862672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3/29/2024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952653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3/29/2024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038406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3/29/2024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498810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3/29/2024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265102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3/29/2024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935995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3/29/2024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11846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3/29/2024</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1467383"/>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14" r:id="rId8"/>
    <p:sldLayoutId id="2147484515" r:id="rId9"/>
    <p:sldLayoutId id="2147484516" r:id="rId10"/>
    <p:sldLayoutId id="2147484524"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microsoft.com/office/2017/06/relationships/model3d" Target="../media/model3d1.glb"/></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4.jpeg"/><Relationship Id="rId7" Type="http://schemas.openxmlformats.org/officeDocument/2006/relationships/diagramLayout" Target="../diagrams/layout9.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9.xml"/><Relationship Id="rId5" Type="http://schemas.openxmlformats.org/officeDocument/2006/relationships/image" Target="../media/image5.png"/><Relationship Id="rId10" Type="http://schemas.microsoft.com/office/2007/relationships/diagramDrawing" Target="../diagrams/drawing9.xml"/><Relationship Id="rId4" Type="http://schemas.microsoft.com/office/2017/06/relationships/model3d" Target="../media/model3d1.glb"/><Relationship Id="rId9" Type="http://schemas.openxmlformats.org/officeDocument/2006/relationships/diagramColors" Target="../diagrams/colors9.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jpeg"/><Relationship Id="rId7" Type="http://schemas.openxmlformats.org/officeDocument/2006/relationships/diagramColors" Target="../diagrams/colors10.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10.png"/><Relationship Id="rId4" Type="http://schemas.openxmlformats.org/officeDocument/2006/relationships/diagramData" Target="../diagrams/data10.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1.jpe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4.jpeg"/><Relationship Id="rId7" Type="http://schemas.openxmlformats.org/officeDocument/2006/relationships/diagramLayout" Target="../diagrams/layout1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11.xml"/><Relationship Id="rId5" Type="http://schemas.openxmlformats.org/officeDocument/2006/relationships/image" Target="../media/image5.png"/><Relationship Id="rId10" Type="http://schemas.microsoft.com/office/2007/relationships/diagramDrawing" Target="../diagrams/drawing11.xml"/><Relationship Id="rId4" Type="http://schemas.microsoft.com/office/2017/06/relationships/model3d" Target="../media/model3d1.glb"/><Relationship Id="rId9" Type="http://schemas.openxmlformats.org/officeDocument/2006/relationships/diagramColors" Target="../diagrams/colors1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17/06/relationships/model3d" Target="../media/model3d1.glb"/></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microsoft.com/office/2017/06/relationships/model3d" Target="../media/model3d1.glb"/></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4.jpeg"/><Relationship Id="rId7" Type="http://schemas.openxmlformats.org/officeDocument/2006/relationships/diagramLayout" Target="../diagrams/layout1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5.png"/><Relationship Id="rId10" Type="http://schemas.microsoft.com/office/2007/relationships/diagramDrawing" Target="../diagrams/drawing12.xml"/><Relationship Id="rId4" Type="http://schemas.microsoft.com/office/2017/06/relationships/model3d" Target="../media/model3d1.glb"/><Relationship Id="rId9" Type="http://schemas.openxmlformats.org/officeDocument/2006/relationships/diagramColors" Target="../diagrams/colors1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jpeg"/><Relationship Id="rId7" Type="http://schemas.openxmlformats.org/officeDocument/2006/relationships/diagramLayout" Target="../diagrams/layout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microsoft.com/office/2017/06/relationships/model3d" Target="../media/model3d1.glb"/><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5.png"/><Relationship Id="rId7" Type="http://schemas.openxmlformats.org/officeDocument/2006/relationships/diagramLayout" Target="../diagrams/layout3.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4.jpeg"/><Relationship Id="rId10" Type="http://schemas.microsoft.com/office/2007/relationships/diagramDrawing" Target="../diagrams/drawing3.xml"/><Relationship Id="rId4" Type="http://schemas.openxmlformats.org/officeDocument/2006/relationships/image" Target="../media/image1.jpe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5.png"/><Relationship Id="rId7" Type="http://schemas.openxmlformats.org/officeDocument/2006/relationships/diagramLayout" Target="../diagrams/layout4.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4.jpeg"/><Relationship Id="rId10" Type="http://schemas.microsoft.com/office/2007/relationships/diagramDrawing" Target="../diagrams/drawing4.xml"/><Relationship Id="rId4" Type="http://schemas.openxmlformats.org/officeDocument/2006/relationships/image" Target="../media/image1.jpeg"/><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4.jpeg"/><Relationship Id="rId7" Type="http://schemas.openxmlformats.org/officeDocument/2006/relationships/diagramLayout" Target="../diagrams/layout5.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5.xml"/><Relationship Id="rId5" Type="http://schemas.openxmlformats.org/officeDocument/2006/relationships/image" Target="../media/image5.png"/><Relationship Id="rId10" Type="http://schemas.microsoft.com/office/2007/relationships/diagramDrawing" Target="../diagrams/drawing5.xml"/><Relationship Id="rId4" Type="http://schemas.microsoft.com/office/2017/06/relationships/model3d" Target="../media/model3d1.glb"/><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5.png"/><Relationship Id="rId7" Type="http://schemas.openxmlformats.org/officeDocument/2006/relationships/diagramLayout" Target="../diagrams/layout6.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Data" Target="../diagrams/data6.xml"/><Relationship Id="rId5" Type="http://schemas.openxmlformats.org/officeDocument/2006/relationships/image" Target="../media/image4.jpeg"/><Relationship Id="rId10" Type="http://schemas.microsoft.com/office/2007/relationships/diagramDrawing" Target="../diagrams/drawing6.xml"/><Relationship Id="rId4" Type="http://schemas.openxmlformats.org/officeDocument/2006/relationships/image" Target="../media/image1.jpeg"/><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5.png"/><Relationship Id="rId7" Type="http://schemas.openxmlformats.org/officeDocument/2006/relationships/diagramLayout" Target="../diagrams/layout7.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Data" Target="../diagrams/data7.xml"/><Relationship Id="rId5" Type="http://schemas.openxmlformats.org/officeDocument/2006/relationships/image" Target="../media/image4.jpeg"/><Relationship Id="rId10" Type="http://schemas.microsoft.com/office/2007/relationships/diagramDrawing" Target="../diagrams/drawing7.xml"/><Relationship Id="rId4" Type="http://schemas.openxmlformats.org/officeDocument/2006/relationships/image" Target="../media/image1.jpeg"/><Relationship Id="rId9" Type="http://schemas.openxmlformats.org/officeDocument/2006/relationships/diagramColors" Target="../diagrams/colors7.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jpeg"/><Relationship Id="rId7" Type="http://schemas.openxmlformats.org/officeDocument/2006/relationships/diagramLayout" Target="../diagrams/layout8.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8.xml"/><Relationship Id="rId5" Type="http://schemas.openxmlformats.org/officeDocument/2006/relationships/image" Target="../media/image5.png"/><Relationship Id="rId10" Type="http://schemas.microsoft.com/office/2007/relationships/diagramDrawing" Target="../diagrams/drawing8.xml"/><Relationship Id="rId4" Type="http://schemas.microsoft.com/office/2017/06/relationships/model3d" Target="../media/model3d1.glb"/><Relationship Id="rId9" Type="http://schemas.openxmlformats.org/officeDocument/2006/relationships/diagramColors" Target="../diagrams/colors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5" name="Rectangle 54">
            <a:extLst>
              <a:ext uri="{FF2B5EF4-FFF2-40B4-BE49-F238E27FC236}">
                <a16:creationId xmlns:a16="http://schemas.microsoft.com/office/drawing/2014/main" id="{411D54C4-1E19-49DD-9BC8-27B81BA87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56">
            <a:extLst>
              <a:ext uri="{FF2B5EF4-FFF2-40B4-BE49-F238E27FC236}">
                <a16:creationId xmlns:a16="http://schemas.microsoft.com/office/drawing/2014/main" id="{FE4DBAB3-A81E-473B-B682-E7B130DDF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標題 1">
            <a:extLst>
              <a:ext uri="{FF2B5EF4-FFF2-40B4-BE49-F238E27FC236}">
                <a16:creationId xmlns:a16="http://schemas.microsoft.com/office/drawing/2014/main" id="{92D2BAD2-9360-08C4-91FF-38659E5EFA76}"/>
              </a:ext>
            </a:extLst>
          </p:cNvPr>
          <p:cNvSpPr>
            <a:spLocks noGrp="1"/>
          </p:cNvSpPr>
          <p:nvPr>
            <p:ph type="ctrTitle"/>
          </p:nvPr>
        </p:nvSpPr>
        <p:spPr>
          <a:xfrm>
            <a:off x="1043305" y="-39033"/>
            <a:ext cx="6424138" cy="2387600"/>
          </a:xfrm>
        </p:spPr>
        <p:txBody>
          <a:bodyPr>
            <a:normAutofit/>
          </a:bodyPr>
          <a:lstStyle/>
          <a:p>
            <a:pPr algn="l"/>
            <a:r>
              <a:rPr lang="zh-TW" altLang="en-US" sz="7000" dirty="0">
                <a:solidFill>
                  <a:srgbClr val="FF0000"/>
                </a:solidFill>
              </a:rPr>
              <a:t>如何存股</a:t>
            </a:r>
          </a:p>
        </p:txBody>
      </p:sp>
      <p:sp>
        <p:nvSpPr>
          <p:cNvPr id="3" name="副標題 2">
            <a:extLst>
              <a:ext uri="{FF2B5EF4-FFF2-40B4-BE49-F238E27FC236}">
                <a16:creationId xmlns:a16="http://schemas.microsoft.com/office/drawing/2014/main" id="{90501E1E-FD65-FE02-00E3-88F8F1348B3F}"/>
              </a:ext>
            </a:extLst>
          </p:cNvPr>
          <p:cNvSpPr>
            <a:spLocks noGrp="1"/>
          </p:cNvSpPr>
          <p:nvPr>
            <p:ph type="subTitle" idx="1"/>
          </p:nvPr>
        </p:nvSpPr>
        <p:spPr>
          <a:xfrm>
            <a:off x="1043305" y="4386883"/>
            <a:ext cx="6424138" cy="1655762"/>
          </a:xfrm>
        </p:spPr>
        <p:txBody>
          <a:bodyPr>
            <a:normAutofit/>
          </a:bodyPr>
          <a:lstStyle/>
          <a:p>
            <a:pPr algn="l"/>
            <a:r>
              <a:rPr lang="zh-TW" altLang="en-US" sz="3200" dirty="0"/>
              <a:t>報告者</a:t>
            </a:r>
            <a:r>
              <a:rPr lang="en-US" altLang="zh-TW" sz="3200" dirty="0"/>
              <a:t>:</a:t>
            </a:r>
            <a:r>
              <a:rPr lang="zh-TW" altLang="en-US" sz="3200" dirty="0"/>
              <a:t>許志朋</a:t>
            </a:r>
          </a:p>
        </p:txBody>
      </p:sp>
      <p:grpSp>
        <p:nvGrpSpPr>
          <p:cNvPr id="77" name="decorative circles">
            <a:extLst>
              <a:ext uri="{FF2B5EF4-FFF2-40B4-BE49-F238E27FC236}">
                <a16:creationId xmlns:a16="http://schemas.microsoft.com/office/drawing/2014/main" id="{73326E1E-12AE-4D2B-8D2A-2599A67963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93625" y="927887"/>
            <a:ext cx="3205279" cy="2727847"/>
            <a:chOff x="7893625" y="927887"/>
            <a:chExt cx="3205279" cy="2727847"/>
          </a:xfrm>
        </p:grpSpPr>
        <p:sp>
          <p:nvSpPr>
            <p:cNvPr id="60" name="Oval 59">
              <a:extLst>
                <a:ext uri="{FF2B5EF4-FFF2-40B4-BE49-F238E27FC236}">
                  <a16:creationId xmlns:a16="http://schemas.microsoft.com/office/drawing/2014/main" id="{2F85DADE-CAB7-4781-9683-392A05F56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67C79CF-98DD-46F1-9D1F-509DE4C99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720C707-3351-4C83-9533-F5980F1A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8CE7C9D-3CC2-4C50-A6CF-9702DDD4C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01AF941-481C-4630-BDF6-8B29E3BDC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C468F32-6DB7-4EE4-A22B-33359B48E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78" name="Graphic 66">
            <a:extLst>
              <a:ext uri="{FF2B5EF4-FFF2-40B4-BE49-F238E27FC236}">
                <a16:creationId xmlns:a16="http://schemas.microsoft.com/office/drawing/2014/main" id="{CB6FDB89-2A51-4C88-B7C2-7FAF0D4F10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18963" r="52721" b="17441"/>
          <a:stretch/>
        </p:blipFill>
        <p:spPr>
          <a:xfrm>
            <a:off x="10854666" y="0"/>
            <a:ext cx="1334286" cy="2962082"/>
          </a:xfrm>
          <a:prstGeom prst="rect">
            <a:avLst/>
          </a:pr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5"/>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6" name="3D 模型 5" descr="Treasure chest">
                <a:extLst>
                  <a:ext uri="{FF2B5EF4-FFF2-40B4-BE49-F238E27FC236}">
                    <a16:creationId xmlns:a16="http://schemas.microsoft.com/office/drawing/2014/main" id="{3C33C27A-ED1D-C63D-2BAF-54FBED02377D}"/>
                  </a:ext>
                </a:extLst>
              </p:cNvPr>
              <p:cNvGraphicFramePr/>
              <p:nvPr>
                <p:extLst>
                  <p:ext uri="{D42A27DB-BD31-4B8C-83A1-F6EECF244321}">
                    <p14:modId xmlns:p14="http://schemas.microsoft.com/office/powerpoint/2010/main" val="2782881118"/>
                  </p:ext>
                </p:extLst>
              </p:nvPr>
            </p:nvGraphicFramePr>
            <p:xfrm>
              <a:off x="124990" y="5499557"/>
              <a:ext cx="1703810" cy="1256992"/>
            </p:xfrm>
            <a:graphic>
              <a:graphicData uri="http://schemas.microsoft.com/office/drawing/2017/model3d">
                <am3d:model3d r:embed="rId6">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7"/>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descr="Treasure chest">
                <a:extLst>
                  <a:ext uri="{FF2B5EF4-FFF2-40B4-BE49-F238E27FC236}">
                    <a16:creationId xmlns:a16="http://schemas.microsoft.com/office/drawing/2014/main" id="{3C33C27A-ED1D-C63D-2BAF-54FBED02377D}"/>
                  </a:ext>
                </a:extLst>
              </p:cNvPr>
              <p:cNvPicPr>
                <a:picLocks noGrp="1" noRot="1" noChangeAspect="1" noMove="1" noResize="1" noEditPoints="1" noAdjustHandles="1" noChangeArrowheads="1" noChangeShapeType="1" noCrop="1"/>
              </p:cNvPicPr>
              <p:nvPr/>
            </p:nvPicPr>
            <p:blipFill>
              <a:blip r:embed="rId7"/>
              <a:stretch>
                <a:fillRect/>
              </a:stretch>
            </p:blipFill>
            <p:spPr>
              <a:xfrm>
                <a:off x="124990" y="5499557"/>
                <a:ext cx="1703810" cy="1256992"/>
              </a:xfrm>
              <a:prstGeom prst="rect">
                <a:avLst/>
              </a:prstGeom>
            </p:spPr>
          </p:pic>
        </mc:Fallback>
      </mc:AlternateContent>
    </p:spTree>
    <p:extLst>
      <p:ext uri="{BB962C8B-B14F-4D97-AF65-F5344CB8AC3E}">
        <p14:creationId xmlns:p14="http://schemas.microsoft.com/office/powerpoint/2010/main" val="1820299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10" name="圖片 9">
            <a:extLst>
              <a:ext uri="{FF2B5EF4-FFF2-40B4-BE49-F238E27FC236}">
                <a16:creationId xmlns:a16="http://schemas.microsoft.com/office/drawing/2014/main" id="{BD7F6972-98C0-CD6D-7D5C-E13AA6F9CE27}"/>
              </a:ext>
            </a:extLst>
          </p:cNvPr>
          <p:cNvPicPr>
            <a:picLocks noChangeAspect="1"/>
          </p:cNvPicPr>
          <p:nvPr/>
        </p:nvPicPr>
        <p:blipFill>
          <a:blip r:embed="rId6"/>
          <a:stretch>
            <a:fillRect/>
          </a:stretch>
        </p:blipFill>
        <p:spPr>
          <a:xfrm>
            <a:off x="2461757" y="1003410"/>
            <a:ext cx="7717895" cy="53330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文字方塊 1">
            <a:extLst>
              <a:ext uri="{FF2B5EF4-FFF2-40B4-BE49-F238E27FC236}">
                <a16:creationId xmlns:a16="http://schemas.microsoft.com/office/drawing/2014/main" id="{9204DE17-0003-1FC7-AD61-D7C21387372B}"/>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03-1.</a:t>
            </a:r>
            <a:r>
              <a:rPr lang="zh-TW" altLang="en-US" sz="3000" dirty="0">
                <a:solidFill>
                  <a:schemeClr val="accent6">
                    <a:lumMod val="75000"/>
                  </a:schemeClr>
                </a:solidFill>
              </a:rPr>
              <a:t>  </a:t>
            </a:r>
            <a:r>
              <a:rPr lang="en-US" altLang="zh-TW" sz="3000" dirty="0">
                <a:solidFill>
                  <a:schemeClr val="accent6">
                    <a:lumMod val="75000"/>
                  </a:schemeClr>
                </a:solidFill>
              </a:rPr>
              <a:t>(</a:t>
            </a:r>
            <a:r>
              <a:rPr lang="zh-TW" altLang="en-US" sz="3000" dirty="0">
                <a:solidFill>
                  <a:schemeClr val="accent6">
                    <a:lumMod val="75000"/>
                  </a:schemeClr>
                </a:solidFill>
              </a:rPr>
              <a:t>程式</a:t>
            </a:r>
            <a:r>
              <a:rPr lang="en-US" altLang="zh-TW" sz="3000" dirty="0">
                <a:solidFill>
                  <a:schemeClr val="accent6">
                    <a:lumMod val="75000"/>
                  </a:schemeClr>
                </a:solidFill>
              </a:rPr>
              <a:t>and</a:t>
            </a:r>
            <a:r>
              <a:rPr lang="zh-TW" altLang="en-US" sz="3000" dirty="0">
                <a:solidFill>
                  <a:schemeClr val="accent6">
                    <a:lumMod val="75000"/>
                  </a:schemeClr>
                </a:solidFill>
              </a:rPr>
              <a:t>使用</a:t>
            </a:r>
            <a:r>
              <a:rPr lang="en-US" altLang="zh-TW" sz="3000" dirty="0">
                <a:solidFill>
                  <a:schemeClr val="accent6">
                    <a:lumMod val="75000"/>
                  </a:schemeClr>
                </a:solidFill>
              </a:rPr>
              <a:t>)</a:t>
            </a:r>
            <a:r>
              <a:rPr lang="zh-TW" altLang="en-US" sz="3000" dirty="0">
                <a:solidFill>
                  <a:schemeClr val="accent6">
                    <a:lumMod val="75000"/>
                  </a:schemeClr>
                </a:solidFill>
              </a:rPr>
              <a:t>流程圖說明</a:t>
            </a:r>
          </a:p>
        </p:txBody>
      </p:sp>
    </p:spTree>
    <p:extLst>
      <p:ext uri="{BB962C8B-B14F-4D97-AF65-F5344CB8AC3E}">
        <p14:creationId xmlns:p14="http://schemas.microsoft.com/office/powerpoint/2010/main" val="26290452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20" name="群組 19">
            <a:extLst>
              <a:ext uri="{FF2B5EF4-FFF2-40B4-BE49-F238E27FC236}">
                <a16:creationId xmlns:a16="http://schemas.microsoft.com/office/drawing/2014/main" id="{48C14B63-F2BC-2660-3210-E204BAFB3688}"/>
              </a:ext>
            </a:extLst>
          </p:cNvPr>
          <p:cNvGrpSpPr/>
          <p:nvPr/>
        </p:nvGrpSpPr>
        <p:grpSpPr>
          <a:xfrm>
            <a:off x="4948778" y="789227"/>
            <a:ext cx="2131292" cy="700526"/>
            <a:chOff x="3264900" y="595042"/>
            <a:chExt cx="2622669" cy="700526"/>
          </a:xfrm>
        </p:grpSpPr>
        <p:sp>
          <p:nvSpPr>
            <p:cNvPr id="36" name="矩形: 圓角 35">
              <a:extLst>
                <a:ext uri="{FF2B5EF4-FFF2-40B4-BE49-F238E27FC236}">
                  <a16:creationId xmlns:a16="http://schemas.microsoft.com/office/drawing/2014/main" id="{DAF56D76-D9C8-D4E8-D964-35E290559490}"/>
                </a:ext>
              </a:extLst>
            </p:cNvPr>
            <p:cNvSpPr/>
            <p:nvPr/>
          </p:nvSpPr>
          <p:spPr>
            <a:xfrm>
              <a:off x="3264900" y="595042"/>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37" name="矩形: 圓角 4">
              <a:extLst>
                <a:ext uri="{FF2B5EF4-FFF2-40B4-BE49-F238E27FC236}">
                  <a16:creationId xmlns:a16="http://schemas.microsoft.com/office/drawing/2014/main" id="{F021CE04-A5D5-3714-74D7-D392C1A7321F}"/>
                </a:ext>
              </a:extLst>
            </p:cNvPr>
            <p:cNvSpPr txBox="1"/>
            <p:nvPr/>
          </p:nvSpPr>
          <p:spPr>
            <a:xfrm>
              <a:off x="3299097" y="629239"/>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可為股東帶來多少報酬</a:t>
              </a:r>
            </a:p>
          </p:txBody>
        </p:sp>
      </p:grpSp>
      <p:grpSp>
        <p:nvGrpSpPr>
          <p:cNvPr id="21" name="群組 20">
            <a:extLst>
              <a:ext uri="{FF2B5EF4-FFF2-40B4-BE49-F238E27FC236}">
                <a16:creationId xmlns:a16="http://schemas.microsoft.com/office/drawing/2014/main" id="{8254825B-222E-3621-7284-500510D3875C}"/>
              </a:ext>
            </a:extLst>
          </p:cNvPr>
          <p:cNvGrpSpPr/>
          <p:nvPr/>
        </p:nvGrpSpPr>
        <p:grpSpPr>
          <a:xfrm>
            <a:off x="4948778" y="1577320"/>
            <a:ext cx="2131292" cy="700526"/>
            <a:chOff x="3264900" y="1383135"/>
            <a:chExt cx="2622669" cy="700526"/>
          </a:xfrm>
        </p:grpSpPr>
        <p:sp>
          <p:nvSpPr>
            <p:cNvPr id="34" name="矩形: 圓角 33">
              <a:extLst>
                <a:ext uri="{FF2B5EF4-FFF2-40B4-BE49-F238E27FC236}">
                  <a16:creationId xmlns:a16="http://schemas.microsoft.com/office/drawing/2014/main" id="{37585D7B-49AA-2533-8AF1-30DC3ED0B5A8}"/>
                </a:ext>
              </a:extLst>
            </p:cNvPr>
            <p:cNvSpPr/>
            <p:nvPr/>
          </p:nvSpPr>
          <p:spPr>
            <a:xfrm>
              <a:off x="3264900" y="1383135"/>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35" name="矩形: 圓角 6">
              <a:extLst>
                <a:ext uri="{FF2B5EF4-FFF2-40B4-BE49-F238E27FC236}">
                  <a16:creationId xmlns:a16="http://schemas.microsoft.com/office/drawing/2014/main" id="{E63873CB-E96D-1260-576C-9701800D7498}"/>
                </a:ext>
              </a:extLst>
            </p:cNvPr>
            <p:cNvSpPr txBox="1"/>
            <p:nvPr/>
          </p:nvSpPr>
          <p:spPr>
            <a:xfrm>
              <a:off x="3299097" y="1417332"/>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面對景氣循環的穩定性</a:t>
              </a:r>
            </a:p>
          </p:txBody>
        </p:sp>
      </p:grpSp>
      <p:grpSp>
        <p:nvGrpSpPr>
          <p:cNvPr id="22" name="群組 21">
            <a:extLst>
              <a:ext uri="{FF2B5EF4-FFF2-40B4-BE49-F238E27FC236}">
                <a16:creationId xmlns:a16="http://schemas.microsoft.com/office/drawing/2014/main" id="{63C4990E-31D5-92F2-ED46-92E42893DD17}"/>
              </a:ext>
            </a:extLst>
          </p:cNvPr>
          <p:cNvGrpSpPr/>
          <p:nvPr/>
        </p:nvGrpSpPr>
        <p:grpSpPr>
          <a:xfrm>
            <a:off x="4948778" y="2365412"/>
            <a:ext cx="2131292" cy="700526"/>
            <a:chOff x="3264900" y="2171227"/>
            <a:chExt cx="2622669" cy="700526"/>
          </a:xfrm>
        </p:grpSpPr>
        <p:sp>
          <p:nvSpPr>
            <p:cNvPr id="32" name="矩形: 圓角 31">
              <a:extLst>
                <a:ext uri="{FF2B5EF4-FFF2-40B4-BE49-F238E27FC236}">
                  <a16:creationId xmlns:a16="http://schemas.microsoft.com/office/drawing/2014/main" id="{DE41AA0A-6E69-9CB4-4E6B-324D5AF21982}"/>
                </a:ext>
              </a:extLst>
            </p:cNvPr>
            <p:cNvSpPr/>
            <p:nvPr/>
          </p:nvSpPr>
          <p:spPr>
            <a:xfrm>
              <a:off x="3264900" y="2171227"/>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33" name="矩形: 圓角 8">
              <a:extLst>
                <a:ext uri="{FF2B5EF4-FFF2-40B4-BE49-F238E27FC236}">
                  <a16:creationId xmlns:a16="http://schemas.microsoft.com/office/drawing/2014/main" id="{C5DA18B9-C649-AB79-2563-1EABC2377F6B}"/>
                </a:ext>
              </a:extLst>
            </p:cNvPr>
            <p:cNvSpPr txBox="1"/>
            <p:nvPr/>
          </p:nvSpPr>
          <p:spPr>
            <a:xfrm>
              <a:off x="3299097" y="2205424"/>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是否專心經營本業</a:t>
              </a:r>
            </a:p>
          </p:txBody>
        </p:sp>
      </p:grpSp>
      <p:grpSp>
        <p:nvGrpSpPr>
          <p:cNvPr id="23" name="群組 22">
            <a:extLst>
              <a:ext uri="{FF2B5EF4-FFF2-40B4-BE49-F238E27FC236}">
                <a16:creationId xmlns:a16="http://schemas.microsoft.com/office/drawing/2014/main" id="{73E11167-5F59-9ABA-6AD6-B766D1244B33}"/>
              </a:ext>
            </a:extLst>
          </p:cNvPr>
          <p:cNvGrpSpPr/>
          <p:nvPr/>
        </p:nvGrpSpPr>
        <p:grpSpPr>
          <a:xfrm>
            <a:off x="4948778" y="3153505"/>
            <a:ext cx="2131292" cy="700526"/>
            <a:chOff x="3264900" y="2959320"/>
            <a:chExt cx="2622669" cy="700526"/>
          </a:xfrm>
        </p:grpSpPr>
        <p:sp>
          <p:nvSpPr>
            <p:cNvPr id="30" name="矩形: 圓角 29">
              <a:extLst>
                <a:ext uri="{FF2B5EF4-FFF2-40B4-BE49-F238E27FC236}">
                  <a16:creationId xmlns:a16="http://schemas.microsoft.com/office/drawing/2014/main" id="{DED0BAB0-C1F0-D355-5EE2-227CA22F01C6}"/>
                </a:ext>
              </a:extLst>
            </p:cNvPr>
            <p:cNvSpPr/>
            <p:nvPr/>
          </p:nvSpPr>
          <p:spPr>
            <a:xfrm>
              <a:off x="3264900" y="2959320"/>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31" name="矩形: 圓角 10">
              <a:extLst>
                <a:ext uri="{FF2B5EF4-FFF2-40B4-BE49-F238E27FC236}">
                  <a16:creationId xmlns:a16="http://schemas.microsoft.com/office/drawing/2014/main" id="{3E4B1F76-FB58-DD46-C695-6A4768E2C100}"/>
                </a:ext>
              </a:extLst>
            </p:cNvPr>
            <p:cNvSpPr txBox="1"/>
            <p:nvPr/>
          </p:nvSpPr>
          <p:spPr>
            <a:xfrm>
              <a:off x="3299097" y="2993517"/>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dirty="0"/>
                <a:t>有無現金流入</a:t>
              </a:r>
              <a:endParaRPr lang="zh-TW" altLang="en-US" sz="1300" kern="1200" dirty="0"/>
            </a:p>
          </p:txBody>
        </p:sp>
      </p:grpSp>
      <p:grpSp>
        <p:nvGrpSpPr>
          <p:cNvPr id="24" name="群組 23">
            <a:extLst>
              <a:ext uri="{FF2B5EF4-FFF2-40B4-BE49-F238E27FC236}">
                <a16:creationId xmlns:a16="http://schemas.microsoft.com/office/drawing/2014/main" id="{C45D5353-AAD4-A6C4-D89E-DEB6360158DF}"/>
              </a:ext>
            </a:extLst>
          </p:cNvPr>
          <p:cNvGrpSpPr/>
          <p:nvPr/>
        </p:nvGrpSpPr>
        <p:grpSpPr>
          <a:xfrm>
            <a:off x="4948778" y="3941597"/>
            <a:ext cx="2131292" cy="700526"/>
            <a:chOff x="3264900" y="3747412"/>
            <a:chExt cx="2622669" cy="700526"/>
          </a:xfrm>
        </p:grpSpPr>
        <p:sp>
          <p:nvSpPr>
            <p:cNvPr id="28" name="矩形: 圓角 27">
              <a:extLst>
                <a:ext uri="{FF2B5EF4-FFF2-40B4-BE49-F238E27FC236}">
                  <a16:creationId xmlns:a16="http://schemas.microsoft.com/office/drawing/2014/main" id="{EC11E255-E56D-2E36-F47C-B7242B521544}"/>
                </a:ext>
              </a:extLst>
            </p:cNvPr>
            <p:cNvSpPr/>
            <p:nvPr/>
          </p:nvSpPr>
          <p:spPr>
            <a:xfrm>
              <a:off x="3264900" y="3747412"/>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29" name="矩形: 圓角 12">
              <a:extLst>
                <a:ext uri="{FF2B5EF4-FFF2-40B4-BE49-F238E27FC236}">
                  <a16:creationId xmlns:a16="http://schemas.microsoft.com/office/drawing/2014/main" id="{EE923795-DFA8-71E2-F39E-38D5EA2B25DB}"/>
                </a:ext>
              </a:extLst>
            </p:cNvPr>
            <p:cNvSpPr txBox="1"/>
            <p:nvPr/>
          </p:nvSpPr>
          <p:spPr>
            <a:xfrm>
              <a:off x="3299097" y="3781609"/>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負債是否在一個健康水位</a:t>
              </a:r>
            </a:p>
          </p:txBody>
        </p:sp>
      </p:grpSp>
      <p:grpSp>
        <p:nvGrpSpPr>
          <p:cNvPr id="25" name="群組 24">
            <a:extLst>
              <a:ext uri="{FF2B5EF4-FFF2-40B4-BE49-F238E27FC236}">
                <a16:creationId xmlns:a16="http://schemas.microsoft.com/office/drawing/2014/main" id="{3E0C2DBE-16A0-152B-B313-C588D2F1B017}"/>
              </a:ext>
            </a:extLst>
          </p:cNvPr>
          <p:cNvGrpSpPr/>
          <p:nvPr/>
        </p:nvGrpSpPr>
        <p:grpSpPr>
          <a:xfrm>
            <a:off x="4948778" y="4729689"/>
            <a:ext cx="2131292" cy="700526"/>
            <a:chOff x="3264900" y="4535504"/>
            <a:chExt cx="2622669" cy="700526"/>
          </a:xfrm>
        </p:grpSpPr>
        <p:sp>
          <p:nvSpPr>
            <p:cNvPr id="26" name="矩形: 圓角 25">
              <a:extLst>
                <a:ext uri="{FF2B5EF4-FFF2-40B4-BE49-F238E27FC236}">
                  <a16:creationId xmlns:a16="http://schemas.microsoft.com/office/drawing/2014/main" id="{43D7F736-3ED3-415E-0D7E-66120F6C03F4}"/>
                </a:ext>
              </a:extLst>
            </p:cNvPr>
            <p:cNvSpPr/>
            <p:nvPr/>
          </p:nvSpPr>
          <p:spPr>
            <a:xfrm>
              <a:off x="3264900" y="4535504"/>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27" name="矩形: 圓角 14">
              <a:extLst>
                <a:ext uri="{FF2B5EF4-FFF2-40B4-BE49-F238E27FC236}">
                  <a16:creationId xmlns:a16="http://schemas.microsoft.com/office/drawing/2014/main" id="{CE43206A-1F8D-7C99-8018-EC3F8B03669B}"/>
                </a:ext>
              </a:extLst>
            </p:cNvPr>
            <p:cNvSpPr txBox="1"/>
            <p:nvPr/>
          </p:nvSpPr>
          <p:spPr>
            <a:xfrm>
              <a:off x="3299097" y="4569701"/>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獲利能力增長</a:t>
              </a:r>
            </a:p>
          </p:txBody>
        </p:sp>
      </p:grpSp>
      <p:sp>
        <p:nvSpPr>
          <p:cNvPr id="38" name="箭號: 向右 37">
            <a:extLst>
              <a:ext uri="{FF2B5EF4-FFF2-40B4-BE49-F238E27FC236}">
                <a16:creationId xmlns:a16="http://schemas.microsoft.com/office/drawing/2014/main" id="{27F4B2BF-8C11-8AC5-DEE8-0F53156D8E50}"/>
              </a:ext>
            </a:extLst>
          </p:cNvPr>
          <p:cNvSpPr/>
          <p:nvPr/>
        </p:nvSpPr>
        <p:spPr>
          <a:xfrm>
            <a:off x="2847461" y="2063908"/>
            <a:ext cx="1976707" cy="2174915"/>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AC479333-AFD7-D1B2-C512-29CB574E1C06}"/>
              </a:ext>
            </a:extLst>
          </p:cNvPr>
          <p:cNvSpPr txBox="1"/>
          <p:nvPr/>
        </p:nvSpPr>
        <p:spPr>
          <a:xfrm>
            <a:off x="3130541" y="2705089"/>
            <a:ext cx="1367519" cy="892552"/>
          </a:xfrm>
          <a:prstGeom prst="rect">
            <a:avLst/>
          </a:prstGeom>
          <a:noFill/>
        </p:spPr>
        <p:txBody>
          <a:bodyPr wrap="square" rtlCol="0">
            <a:spAutoFit/>
          </a:bodyPr>
          <a:lstStyle/>
          <a:p>
            <a:r>
              <a:rPr lang="zh-TW" altLang="en-US" sz="2600" dirty="0">
                <a:solidFill>
                  <a:srgbClr val="FFFF00"/>
                </a:solidFill>
              </a:rPr>
              <a:t>可看出企業</a:t>
            </a:r>
          </a:p>
        </p:txBody>
      </p:sp>
      <p:grpSp>
        <p:nvGrpSpPr>
          <p:cNvPr id="59" name="群組 58">
            <a:extLst>
              <a:ext uri="{FF2B5EF4-FFF2-40B4-BE49-F238E27FC236}">
                <a16:creationId xmlns:a16="http://schemas.microsoft.com/office/drawing/2014/main" id="{702AE91D-36D6-CB7B-86B3-45D3395CACC7}"/>
              </a:ext>
            </a:extLst>
          </p:cNvPr>
          <p:cNvGrpSpPr/>
          <p:nvPr/>
        </p:nvGrpSpPr>
        <p:grpSpPr>
          <a:xfrm>
            <a:off x="189411" y="789228"/>
            <a:ext cx="2462082" cy="700526"/>
            <a:chOff x="4034875" y="581979"/>
            <a:chExt cx="2622669" cy="700526"/>
          </a:xfrm>
        </p:grpSpPr>
        <p:sp>
          <p:nvSpPr>
            <p:cNvPr id="75" name="矩形: 圓角 74">
              <a:extLst>
                <a:ext uri="{FF2B5EF4-FFF2-40B4-BE49-F238E27FC236}">
                  <a16:creationId xmlns:a16="http://schemas.microsoft.com/office/drawing/2014/main" id="{410BC58A-D31A-4B53-606B-963AEE70546E}"/>
                </a:ext>
              </a:extLst>
            </p:cNvPr>
            <p:cNvSpPr/>
            <p:nvPr/>
          </p:nvSpPr>
          <p:spPr>
            <a:xfrm>
              <a:off x="4034875" y="581979"/>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76" name="矩形: 圓角 4">
              <a:extLst>
                <a:ext uri="{FF2B5EF4-FFF2-40B4-BE49-F238E27FC236}">
                  <a16:creationId xmlns:a16="http://schemas.microsoft.com/office/drawing/2014/main" id="{B91000F2-9DBF-24E7-F680-7598F3D39E76}"/>
                </a:ext>
              </a:extLst>
            </p:cNvPr>
            <p:cNvSpPr txBox="1"/>
            <p:nvPr/>
          </p:nvSpPr>
          <p:spPr>
            <a:xfrm>
              <a:off x="4069072" y="616176"/>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TW" sz="1300" kern="1200" dirty="0"/>
                <a:t>ROE=</a:t>
              </a:r>
              <a:r>
                <a:rPr lang="zh-TW" altLang="en-US" sz="1300" kern="1200" dirty="0"/>
                <a:t>股東權益報酬率</a:t>
              </a:r>
              <a:r>
                <a:rPr lang="en-US" altLang="zh-TW" sz="1300" kern="1200" dirty="0"/>
                <a:t>=</a:t>
              </a:r>
              <a:r>
                <a:rPr lang="zh-TW" altLang="en-US" sz="1300" kern="1200" dirty="0"/>
                <a:t>稅後淨利</a:t>
              </a:r>
              <a:r>
                <a:rPr lang="en-US" altLang="zh-TW" sz="1300" kern="1200" dirty="0"/>
                <a:t>/</a:t>
              </a:r>
              <a:r>
                <a:rPr lang="zh-TW" altLang="en-US" sz="1300" kern="1200" dirty="0"/>
                <a:t>股東權益</a:t>
              </a:r>
            </a:p>
          </p:txBody>
        </p:sp>
      </p:grpSp>
      <p:grpSp>
        <p:nvGrpSpPr>
          <p:cNvPr id="60" name="群組 59">
            <a:extLst>
              <a:ext uri="{FF2B5EF4-FFF2-40B4-BE49-F238E27FC236}">
                <a16:creationId xmlns:a16="http://schemas.microsoft.com/office/drawing/2014/main" id="{08DE642D-436B-EAE0-7DD5-2C2D349326BC}"/>
              </a:ext>
            </a:extLst>
          </p:cNvPr>
          <p:cNvGrpSpPr/>
          <p:nvPr/>
        </p:nvGrpSpPr>
        <p:grpSpPr>
          <a:xfrm>
            <a:off x="189411" y="1577322"/>
            <a:ext cx="2462082" cy="700526"/>
            <a:chOff x="4034875" y="1370073"/>
            <a:chExt cx="2622669" cy="700526"/>
          </a:xfrm>
        </p:grpSpPr>
        <p:sp>
          <p:nvSpPr>
            <p:cNvPr id="73" name="矩形: 圓角 72">
              <a:extLst>
                <a:ext uri="{FF2B5EF4-FFF2-40B4-BE49-F238E27FC236}">
                  <a16:creationId xmlns:a16="http://schemas.microsoft.com/office/drawing/2014/main" id="{4A521921-F3B5-66C8-2B8C-FB6F82FEBB62}"/>
                </a:ext>
              </a:extLst>
            </p:cNvPr>
            <p:cNvSpPr/>
            <p:nvPr/>
          </p:nvSpPr>
          <p:spPr>
            <a:xfrm>
              <a:off x="4034875" y="1370073"/>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74" name="矩形: 圓角 6">
              <a:extLst>
                <a:ext uri="{FF2B5EF4-FFF2-40B4-BE49-F238E27FC236}">
                  <a16:creationId xmlns:a16="http://schemas.microsoft.com/office/drawing/2014/main" id="{FDB45262-3255-ED3E-3935-BC140376E3CD}"/>
                </a:ext>
              </a:extLst>
            </p:cNvPr>
            <p:cNvSpPr txBox="1"/>
            <p:nvPr/>
          </p:nvSpPr>
          <p:spPr>
            <a:xfrm>
              <a:off x="4069072" y="1404270"/>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連續配發股利</a:t>
              </a:r>
              <a:r>
                <a:rPr lang="en-US" altLang="zh-TW" sz="1300" kern="1200" dirty="0"/>
                <a:t>10</a:t>
              </a:r>
              <a:r>
                <a:rPr lang="zh-TW" altLang="en-US" sz="1300" kern="1200" dirty="0"/>
                <a:t>年</a:t>
              </a:r>
            </a:p>
          </p:txBody>
        </p:sp>
      </p:grpSp>
      <p:grpSp>
        <p:nvGrpSpPr>
          <p:cNvPr id="61" name="群組 60">
            <a:extLst>
              <a:ext uri="{FF2B5EF4-FFF2-40B4-BE49-F238E27FC236}">
                <a16:creationId xmlns:a16="http://schemas.microsoft.com/office/drawing/2014/main" id="{613CC70F-3E5C-1E66-9F5B-125B11FB9526}"/>
              </a:ext>
            </a:extLst>
          </p:cNvPr>
          <p:cNvGrpSpPr/>
          <p:nvPr/>
        </p:nvGrpSpPr>
        <p:grpSpPr>
          <a:xfrm>
            <a:off x="178436" y="2365413"/>
            <a:ext cx="2462082" cy="700526"/>
            <a:chOff x="4023900" y="2158164"/>
            <a:chExt cx="2622669" cy="700526"/>
          </a:xfrm>
        </p:grpSpPr>
        <p:sp>
          <p:nvSpPr>
            <p:cNvPr id="71" name="矩形: 圓角 70">
              <a:extLst>
                <a:ext uri="{FF2B5EF4-FFF2-40B4-BE49-F238E27FC236}">
                  <a16:creationId xmlns:a16="http://schemas.microsoft.com/office/drawing/2014/main" id="{A6A81A0F-AD6E-1656-B915-5AE949DA411D}"/>
                </a:ext>
              </a:extLst>
            </p:cNvPr>
            <p:cNvSpPr/>
            <p:nvPr/>
          </p:nvSpPr>
          <p:spPr>
            <a:xfrm>
              <a:off x="4023900" y="2158164"/>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72" name="矩形: 圓角 8">
              <a:extLst>
                <a:ext uri="{FF2B5EF4-FFF2-40B4-BE49-F238E27FC236}">
                  <a16:creationId xmlns:a16="http://schemas.microsoft.com/office/drawing/2014/main" id="{F4BB67FE-0684-DD76-E661-2DE2B507246D}"/>
                </a:ext>
              </a:extLst>
            </p:cNvPr>
            <p:cNvSpPr txBox="1"/>
            <p:nvPr/>
          </p:nvSpPr>
          <p:spPr>
            <a:xfrm>
              <a:off x="4058097" y="2192361"/>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本業佔比</a:t>
              </a:r>
              <a:r>
                <a:rPr lang="en-US" altLang="zh-TW" sz="1300" kern="1200" dirty="0"/>
                <a:t>=</a:t>
              </a:r>
              <a:r>
                <a:rPr lang="zh-TW" altLang="en-US" sz="1300" kern="1200" dirty="0"/>
                <a:t>營業利益</a:t>
              </a:r>
              <a:r>
                <a:rPr lang="en-US" altLang="zh-TW" sz="1300" kern="1200" dirty="0"/>
                <a:t>/</a:t>
              </a:r>
              <a:r>
                <a:rPr lang="zh-TW" altLang="en-US" sz="1300" kern="1200" dirty="0"/>
                <a:t>營業利益</a:t>
              </a:r>
              <a:r>
                <a:rPr lang="en-US" altLang="zh-TW" sz="1300" kern="1200" dirty="0"/>
                <a:t>+</a:t>
              </a:r>
              <a:r>
                <a:rPr lang="zh-TW" altLang="en-US" sz="1300" kern="1200" dirty="0"/>
                <a:t>營業外損益</a:t>
              </a:r>
            </a:p>
          </p:txBody>
        </p:sp>
      </p:grpSp>
      <p:grpSp>
        <p:nvGrpSpPr>
          <p:cNvPr id="62" name="群組 61">
            <a:extLst>
              <a:ext uri="{FF2B5EF4-FFF2-40B4-BE49-F238E27FC236}">
                <a16:creationId xmlns:a16="http://schemas.microsoft.com/office/drawing/2014/main" id="{956A2B37-F793-F8AC-6372-15295F7D2B06}"/>
              </a:ext>
            </a:extLst>
          </p:cNvPr>
          <p:cNvGrpSpPr/>
          <p:nvPr/>
        </p:nvGrpSpPr>
        <p:grpSpPr>
          <a:xfrm>
            <a:off x="189411" y="3153506"/>
            <a:ext cx="2462082" cy="700526"/>
            <a:chOff x="4034875" y="2946257"/>
            <a:chExt cx="2622669" cy="700526"/>
          </a:xfrm>
        </p:grpSpPr>
        <p:sp>
          <p:nvSpPr>
            <p:cNvPr id="69" name="矩形: 圓角 68">
              <a:extLst>
                <a:ext uri="{FF2B5EF4-FFF2-40B4-BE49-F238E27FC236}">
                  <a16:creationId xmlns:a16="http://schemas.microsoft.com/office/drawing/2014/main" id="{516B20D1-F5E2-4BF0-99EC-1FF730E12262}"/>
                </a:ext>
              </a:extLst>
            </p:cNvPr>
            <p:cNvSpPr/>
            <p:nvPr/>
          </p:nvSpPr>
          <p:spPr>
            <a:xfrm>
              <a:off x="4034875" y="2946257"/>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70" name="矩形: 圓角 10">
              <a:extLst>
                <a:ext uri="{FF2B5EF4-FFF2-40B4-BE49-F238E27FC236}">
                  <a16:creationId xmlns:a16="http://schemas.microsoft.com/office/drawing/2014/main" id="{BAE36D38-39E4-0127-CDA4-F6474335C7E2}"/>
                </a:ext>
              </a:extLst>
            </p:cNvPr>
            <p:cNvSpPr txBox="1"/>
            <p:nvPr/>
          </p:nvSpPr>
          <p:spPr>
            <a:xfrm>
              <a:off x="4069072" y="2980454"/>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TW" altLang="en-US" sz="1300" kern="1200" dirty="0"/>
                <a:t>自由現金流量</a:t>
              </a:r>
              <a:r>
                <a:rPr lang="en-US" altLang="zh-TW" sz="1300" dirty="0"/>
                <a:t>=</a:t>
              </a:r>
              <a:r>
                <a:rPr lang="zh-TW" altLang="en-US" sz="1300" dirty="0"/>
                <a:t>營業活動之現金流</a:t>
              </a:r>
              <a:r>
                <a:rPr lang="zh-TW" altLang="en-US" sz="1300" kern="1200" dirty="0"/>
                <a:t>量</a:t>
              </a:r>
              <a:r>
                <a:rPr lang="en-US" altLang="zh-TW" sz="1300" kern="1200" dirty="0"/>
                <a:t>+</a:t>
              </a:r>
              <a:r>
                <a:rPr lang="zh-TW" altLang="en-US" sz="1300" dirty="0"/>
                <a:t>投資活動之現金流量</a:t>
              </a:r>
              <a:endParaRPr lang="zh-TW" altLang="en-US" sz="1300" kern="1200" dirty="0"/>
            </a:p>
          </p:txBody>
        </p:sp>
      </p:grpSp>
      <p:grpSp>
        <p:nvGrpSpPr>
          <p:cNvPr id="63" name="群組 62">
            <a:extLst>
              <a:ext uri="{FF2B5EF4-FFF2-40B4-BE49-F238E27FC236}">
                <a16:creationId xmlns:a16="http://schemas.microsoft.com/office/drawing/2014/main" id="{AEB766F1-5130-0194-5C72-3D9C72C072CA}"/>
              </a:ext>
            </a:extLst>
          </p:cNvPr>
          <p:cNvGrpSpPr/>
          <p:nvPr/>
        </p:nvGrpSpPr>
        <p:grpSpPr>
          <a:xfrm>
            <a:off x="177938" y="3941599"/>
            <a:ext cx="2462082" cy="700526"/>
            <a:chOff x="4023402" y="3734350"/>
            <a:chExt cx="2622669" cy="700526"/>
          </a:xfrm>
        </p:grpSpPr>
        <p:sp>
          <p:nvSpPr>
            <p:cNvPr id="67" name="矩形: 圓角 66">
              <a:extLst>
                <a:ext uri="{FF2B5EF4-FFF2-40B4-BE49-F238E27FC236}">
                  <a16:creationId xmlns:a16="http://schemas.microsoft.com/office/drawing/2014/main" id="{4A12A216-1C48-BE2D-9288-C45CD9439599}"/>
                </a:ext>
              </a:extLst>
            </p:cNvPr>
            <p:cNvSpPr/>
            <p:nvPr/>
          </p:nvSpPr>
          <p:spPr>
            <a:xfrm>
              <a:off x="4023402" y="3734350"/>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68" name="矩形: 圓角 12">
              <a:extLst>
                <a:ext uri="{FF2B5EF4-FFF2-40B4-BE49-F238E27FC236}">
                  <a16:creationId xmlns:a16="http://schemas.microsoft.com/office/drawing/2014/main" id="{95513509-FEF4-78E1-F3C0-2FB3C308DDE6}"/>
                </a:ext>
              </a:extLst>
            </p:cNvPr>
            <p:cNvSpPr txBox="1"/>
            <p:nvPr/>
          </p:nvSpPr>
          <p:spPr>
            <a:xfrm>
              <a:off x="4057599" y="3768547"/>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負債總額</a:t>
              </a:r>
              <a:r>
                <a:rPr lang="en-US" altLang="zh-TW" sz="1300" kern="1200" dirty="0"/>
                <a:t>=</a:t>
              </a:r>
              <a:r>
                <a:rPr lang="zh-TW" altLang="en-US" sz="1300" kern="1200" dirty="0"/>
                <a:t>總負債</a:t>
              </a:r>
              <a:r>
                <a:rPr lang="en-US" altLang="zh-TW" sz="1300" kern="1200" dirty="0"/>
                <a:t>/</a:t>
              </a:r>
              <a:r>
                <a:rPr lang="zh-TW" altLang="en-US" sz="1300" kern="1200" dirty="0"/>
                <a:t>總負債</a:t>
              </a:r>
              <a:r>
                <a:rPr lang="en-US" altLang="zh-TW" sz="1300" kern="1200" dirty="0"/>
                <a:t>+</a:t>
              </a:r>
              <a:r>
                <a:rPr lang="zh-TW" altLang="en-US" sz="1300" kern="1200" dirty="0"/>
                <a:t>股東權益</a:t>
              </a:r>
            </a:p>
          </p:txBody>
        </p:sp>
      </p:grpSp>
      <p:grpSp>
        <p:nvGrpSpPr>
          <p:cNvPr id="64" name="群組 63">
            <a:extLst>
              <a:ext uri="{FF2B5EF4-FFF2-40B4-BE49-F238E27FC236}">
                <a16:creationId xmlns:a16="http://schemas.microsoft.com/office/drawing/2014/main" id="{E062B6E9-F20A-DCE6-5AC3-2D9F1976CF9D}"/>
              </a:ext>
            </a:extLst>
          </p:cNvPr>
          <p:cNvGrpSpPr/>
          <p:nvPr/>
        </p:nvGrpSpPr>
        <p:grpSpPr>
          <a:xfrm>
            <a:off x="189411" y="4729689"/>
            <a:ext cx="2462082" cy="700526"/>
            <a:chOff x="4034875" y="4522440"/>
            <a:chExt cx="2622669" cy="700526"/>
          </a:xfrm>
        </p:grpSpPr>
        <p:sp>
          <p:nvSpPr>
            <p:cNvPr id="65" name="矩形: 圓角 64">
              <a:extLst>
                <a:ext uri="{FF2B5EF4-FFF2-40B4-BE49-F238E27FC236}">
                  <a16:creationId xmlns:a16="http://schemas.microsoft.com/office/drawing/2014/main" id="{C83C17DF-005C-FB0E-A565-76EA3C677B89}"/>
                </a:ext>
              </a:extLst>
            </p:cNvPr>
            <p:cNvSpPr/>
            <p:nvPr/>
          </p:nvSpPr>
          <p:spPr>
            <a:xfrm>
              <a:off x="4034875" y="4522440"/>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66" name="矩形: 圓角 14">
              <a:extLst>
                <a:ext uri="{FF2B5EF4-FFF2-40B4-BE49-F238E27FC236}">
                  <a16:creationId xmlns:a16="http://schemas.microsoft.com/office/drawing/2014/main" id="{123ACA13-F4E4-E135-B450-2BF2D8154174}"/>
                </a:ext>
              </a:extLst>
            </p:cNvPr>
            <p:cNvSpPr txBox="1"/>
            <p:nvPr/>
          </p:nvSpPr>
          <p:spPr>
            <a:xfrm>
              <a:off x="4069072" y="4556637"/>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TW" sz="1300" kern="1200" dirty="0"/>
                <a:t>EPS=</a:t>
              </a:r>
              <a:r>
                <a:rPr lang="zh-TW" altLang="en-US" sz="1300" kern="1200" dirty="0"/>
                <a:t>稅後淨利</a:t>
              </a:r>
              <a:r>
                <a:rPr lang="en-US" altLang="zh-TW" sz="1300" kern="1200" dirty="0"/>
                <a:t>/</a:t>
              </a:r>
              <a:r>
                <a:rPr lang="zh-TW" altLang="en-US" sz="1300" kern="1200" dirty="0"/>
                <a:t>在外流通的股數</a:t>
              </a:r>
            </a:p>
          </p:txBody>
        </p:sp>
      </p:grpSp>
      <p:grpSp>
        <p:nvGrpSpPr>
          <p:cNvPr id="98" name="群組 97">
            <a:extLst>
              <a:ext uri="{FF2B5EF4-FFF2-40B4-BE49-F238E27FC236}">
                <a16:creationId xmlns:a16="http://schemas.microsoft.com/office/drawing/2014/main" id="{F69480F4-D435-EBE0-61C8-452F8C43BECE}"/>
              </a:ext>
            </a:extLst>
          </p:cNvPr>
          <p:cNvGrpSpPr/>
          <p:nvPr/>
        </p:nvGrpSpPr>
        <p:grpSpPr>
          <a:xfrm>
            <a:off x="7919756" y="77681"/>
            <a:ext cx="2352785" cy="888761"/>
            <a:chOff x="7176726" y="-117849"/>
            <a:chExt cx="14917166" cy="1654865"/>
          </a:xfrm>
          <a:scene3d>
            <a:camera prst="orthographicFront"/>
            <a:lightRig rig="threePt" dir="t">
              <a:rot lat="0" lon="0" rev="7500000"/>
            </a:lightRig>
          </a:scene3d>
        </p:grpSpPr>
        <p:sp>
          <p:nvSpPr>
            <p:cNvPr id="99" name="矩形: 圓角 98">
              <a:extLst>
                <a:ext uri="{FF2B5EF4-FFF2-40B4-BE49-F238E27FC236}">
                  <a16:creationId xmlns:a16="http://schemas.microsoft.com/office/drawing/2014/main" id="{BD9835BF-1DDD-1553-F634-5237EDAB9C7B}"/>
                </a:ext>
              </a:extLst>
            </p:cNvPr>
            <p:cNvSpPr/>
            <p:nvPr/>
          </p:nvSpPr>
          <p:spPr>
            <a:xfrm>
              <a:off x="11438391" y="-117849"/>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endParaRPr lang="zh-TW" altLang="en-US" dirty="0"/>
            </a:p>
          </p:txBody>
        </p:sp>
        <p:sp>
          <p:nvSpPr>
            <p:cNvPr id="100" name="矩形: 圓角 4">
              <a:extLst>
                <a:ext uri="{FF2B5EF4-FFF2-40B4-BE49-F238E27FC236}">
                  <a16:creationId xmlns:a16="http://schemas.microsoft.com/office/drawing/2014/main" id="{68C542A7-20B3-1C9D-306C-FD922673DB7E}"/>
                </a:ext>
              </a:extLst>
            </p:cNvPr>
            <p:cNvSpPr txBox="1"/>
            <p:nvPr/>
          </p:nvSpPr>
          <p:spPr>
            <a:xfrm>
              <a:off x="7176726" y="189957"/>
              <a:ext cx="14769293" cy="105886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a:t>
              </a:r>
              <a:r>
                <a:rPr lang="zh-TW" altLang="en-US" sz="2600" dirty="0"/>
                <a:t>設定數值</a:t>
              </a:r>
              <a:endParaRPr lang="zh-TW" altLang="en-US" sz="2600" kern="1200" dirty="0"/>
            </a:p>
          </p:txBody>
        </p:sp>
      </p:grpSp>
      <p:sp>
        <p:nvSpPr>
          <p:cNvPr id="101" name="箭號: 向右 100">
            <a:extLst>
              <a:ext uri="{FF2B5EF4-FFF2-40B4-BE49-F238E27FC236}">
                <a16:creationId xmlns:a16="http://schemas.microsoft.com/office/drawing/2014/main" id="{5B852D1B-A45F-BA23-C7BA-1232800F7F97}"/>
              </a:ext>
            </a:extLst>
          </p:cNvPr>
          <p:cNvSpPr/>
          <p:nvPr/>
        </p:nvSpPr>
        <p:spPr>
          <a:xfrm rot="5400000">
            <a:off x="9147119" y="1219372"/>
            <a:ext cx="488603" cy="418221"/>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03" name="資料庫圖表 102">
            <a:extLst>
              <a:ext uri="{FF2B5EF4-FFF2-40B4-BE49-F238E27FC236}">
                <a16:creationId xmlns:a16="http://schemas.microsoft.com/office/drawing/2014/main" id="{557CD16D-713B-AF85-A66F-6471411BA568}"/>
              </a:ext>
            </a:extLst>
          </p:cNvPr>
          <p:cNvGraphicFramePr/>
          <p:nvPr>
            <p:extLst>
              <p:ext uri="{D42A27DB-BD31-4B8C-83A1-F6EECF244321}">
                <p14:modId xmlns:p14="http://schemas.microsoft.com/office/powerpoint/2010/main" val="257792672"/>
              </p:ext>
            </p:extLst>
          </p:nvPr>
        </p:nvGraphicFramePr>
        <p:xfrm>
          <a:off x="5330371" y="1306607"/>
          <a:ext cx="9136743" cy="57173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文字方塊 1">
            <a:extLst>
              <a:ext uri="{FF2B5EF4-FFF2-40B4-BE49-F238E27FC236}">
                <a16:creationId xmlns:a16="http://schemas.microsoft.com/office/drawing/2014/main" id="{97AC6EF0-B7DF-B30B-86E0-E0CE0E9FD1D5}"/>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03-2.</a:t>
            </a:r>
            <a:r>
              <a:rPr lang="zh-TW" altLang="en-US" sz="3000" dirty="0">
                <a:solidFill>
                  <a:schemeClr val="accent6">
                    <a:lumMod val="75000"/>
                  </a:schemeClr>
                </a:solidFill>
              </a:rPr>
              <a:t>  </a:t>
            </a:r>
            <a:r>
              <a:rPr lang="en-US" altLang="zh-TW" sz="3000" dirty="0">
                <a:solidFill>
                  <a:schemeClr val="accent6">
                    <a:lumMod val="75000"/>
                  </a:schemeClr>
                </a:solidFill>
              </a:rPr>
              <a:t>(</a:t>
            </a:r>
            <a:r>
              <a:rPr lang="zh-TW" altLang="en-US" sz="3000" dirty="0">
                <a:solidFill>
                  <a:schemeClr val="accent6">
                    <a:lumMod val="75000"/>
                  </a:schemeClr>
                </a:solidFill>
              </a:rPr>
              <a:t>名詞</a:t>
            </a:r>
            <a:r>
              <a:rPr lang="en-US" altLang="zh-TW" sz="3000" dirty="0">
                <a:solidFill>
                  <a:schemeClr val="accent6">
                    <a:lumMod val="75000"/>
                  </a:schemeClr>
                </a:solidFill>
              </a:rPr>
              <a:t>and</a:t>
            </a:r>
            <a:r>
              <a:rPr lang="zh-TW" altLang="en-US" sz="3000" dirty="0">
                <a:solidFill>
                  <a:schemeClr val="accent6">
                    <a:lumMod val="75000"/>
                  </a:schemeClr>
                </a:solidFill>
              </a:rPr>
              <a:t>設定數值</a:t>
            </a:r>
            <a:r>
              <a:rPr lang="en-US" altLang="zh-TW" sz="3000" dirty="0">
                <a:solidFill>
                  <a:schemeClr val="accent6">
                    <a:lumMod val="75000"/>
                  </a:schemeClr>
                </a:solidFill>
              </a:rPr>
              <a:t>)</a:t>
            </a:r>
            <a:r>
              <a:rPr lang="zh-TW" altLang="en-US" sz="3000" dirty="0">
                <a:solidFill>
                  <a:schemeClr val="accent6">
                    <a:lumMod val="75000"/>
                  </a:schemeClr>
                </a:solidFill>
              </a:rPr>
              <a:t>解釋</a:t>
            </a:r>
          </a:p>
        </p:txBody>
      </p:sp>
    </p:spTree>
    <p:extLst>
      <p:ext uri="{BB962C8B-B14F-4D97-AF65-F5344CB8AC3E}">
        <p14:creationId xmlns:p14="http://schemas.microsoft.com/office/powerpoint/2010/main" val="22987072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10" name="群組 9">
            <a:extLst>
              <a:ext uri="{FF2B5EF4-FFF2-40B4-BE49-F238E27FC236}">
                <a16:creationId xmlns:a16="http://schemas.microsoft.com/office/drawing/2014/main" id="{EE8AF3D0-1BC7-9E1A-EAD7-BBBA94D5B2C6}"/>
              </a:ext>
            </a:extLst>
          </p:cNvPr>
          <p:cNvGrpSpPr/>
          <p:nvPr/>
        </p:nvGrpSpPr>
        <p:grpSpPr>
          <a:xfrm>
            <a:off x="661321" y="705534"/>
            <a:ext cx="10655501" cy="1238655"/>
            <a:chOff x="0" y="0"/>
            <a:chExt cx="10655501" cy="1654865"/>
          </a:xfrm>
          <a:scene3d>
            <a:camera prst="orthographicFront"/>
            <a:lightRig rig="threePt" dir="t">
              <a:rot lat="0" lon="0" rev="7500000"/>
            </a:lightRig>
          </a:scene3d>
        </p:grpSpPr>
        <p:sp>
          <p:nvSpPr>
            <p:cNvPr id="11" name="矩形: 圓角 10">
              <a:extLst>
                <a:ext uri="{FF2B5EF4-FFF2-40B4-BE49-F238E27FC236}">
                  <a16:creationId xmlns:a16="http://schemas.microsoft.com/office/drawing/2014/main" id="{1C60EDCC-BF68-ADED-1BAB-E97A88A2DF75}"/>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2" name="矩形: 圓角 4">
              <a:extLst>
                <a:ext uri="{FF2B5EF4-FFF2-40B4-BE49-F238E27FC236}">
                  <a16:creationId xmlns:a16="http://schemas.microsoft.com/office/drawing/2014/main" id="{28BE4217-6604-3E48-95F1-789389C5D6C7}"/>
                </a:ext>
              </a:extLst>
            </p:cNvPr>
            <p:cNvSpPr txBox="1"/>
            <p:nvPr/>
          </p:nvSpPr>
          <p:spPr>
            <a:xfrm>
              <a:off x="80784" y="80784"/>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股票長期來看賺錢比賠錢多，平均年化報酬有</a:t>
              </a:r>
              <a:r>
                <a:rPr lang="en-US" altLang="zh-TW" sz="2600" kern="1200" dirty="0"/>
                <a:t>8.09%</a:t>
              </a:r>
              <a:r>
                <a:rPr lang="zh-TW" altLang="en-US" sz="2600" kern="1200" dirty="0"/>
                <a:t>，勝率較高的月份在</a:t>
              </a:r>
              <a:r>
                <a:rPr lang="en-US" altLang="zh-TW" sz="2600" kern="1200" dirty="0"/>
                <a:t>11.12.1.2.3.4</a:t>
              </a:r>
              <a:r>
                <a:rPr lang="zh-TW" altLang="en-US" sz="2600" kern="1200" dirty="0"/>
                <a:t>月份剛好是半年，而</a:t>
              </a:r>
              <a:r>
                <a:rPr lang="en-US" altLang="zh-TW" sz="2600" kern="1200" dirty="0"/>
                <a:t>2</a:t>
              </a:r>
              <a:r>
                <a:rPr lang="zh-TW" altLang="en-US" sz="2600" kern="1200" dirty="0"/>
                <a:t>月份是漲幅跟機率最高的一個月分</a:t>
              </a:r>
            </a:p>
          </p:txBody>
        </p:sp>
      </p:grpSp>
      <p:pic>
        <p:nvPicPr>
          <p:cNvPr id="60" name="圖片 59">
            <a:extLst>
              <a:ext uri="{FF2B5EF4-FFF2-40B4-BE49-F238E27FC236}">
                <a16:creationId xmlns:a16="http://schemas.microsoft.com/office/drawing/2014/main" id="{0C28A8CD-804F-22CD-B610-08DFF3F4083B}"/>
              </a:ext>
            </a:extLst>
          </p:cNvPr>
          <p:cNvPicPr>
            <a:picLocks noChangeAspect="1"/>
          </p:cNvPicPr>
          <p:nvPr/>
        </p:nvPicPr>
        <p:blipFill>
          <a:blip r:embed="rId4"/>
          <a:stretch>
            <a:fillRect/>
          </a:stretch>
        </p:blipFill>
        <p:spPr>
          <a:xfrm>
            <a:off x="0" y="2096589"/>
            <a:ext cx="12192000" cy="4762986"/>
          </a:xfrm>
          <a:prstGeom prst="rect">
            <a:avLst/>
          </a:prstGeom>
        </p:spPr>
      </p:pic>
      <p:sp>
        <p:nvSpPr>
          <p:cNvPr id="61" name="Google Shape;192;p5">
            <a:extLst>
              <a:ext uri="{FF2B5EF4-FFF2-40B4-BE49-F238E27FC236}">
                <a16:creationId xmlns:a16="http://schemas.microsoft.com/office/drawing/2014/main" id="{94BD07C3-BECC-9AE5-48BF-AAB64E93A400}"/>
              </a:ext>
            </a:extLst>
          </p:cNvPr>
          <p:cNvSpPr/>
          <p:nvPr/>
        </p:nvSpPr>
        <p:spPr>
          <a:xfrm>
            <a:off x="1112507" y="2192841"/>
            <a:ext cx="353108" cy="338423"/>
          </a:xfrm>
          <a:prstGeom prst="roundRect">
            <a:avLst>
              <a:gd name="adj" fmla="val 16667"/>
            </a:avLst>
          </a:prstGeom>
          <a:noFill/>
          <a:ln w="12700" cap="flat" cmpd="sng">
            <a:solidFill>
              <a:schemeClr val="tx2">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62" name="Google Shape;192;p5">
            <a:extLst>
              <a:ext uri="{FF2B5EF4-FFF2-40B4-BE49-F238E27FC236}">
                <a16:creationId xmlns:a16="http://schemas.microsoft.com/office/drawing/2014/main" id="{40351A8D-D576-ADAE-7C12-B292C1769C07}"/>
              </a:ext>
            </a:extLst>
          </p:cNvPr>
          <p:cNvSpPr/>
          <p:nvPr/>
        </p:nvSpPr>
        <p:spPr>
          <a:xfrm>
            <a:off x="7130890" y="3429000"/>
            <a:ext cx="353108" cy="338423"/>
          </a:xfrm>
          <a:prstGeom prst="roundRect">
            <a:avLst>
              <a:gd name="adj" fmla="val 16667"/>
            </a:avLst>
          </a:prstGeom>
          <a:noFill/>
          <a:ln w="12700" cap="flat" cmpd="sng">
            <a:solidFill>
              <a:schemeClr val="tx2">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63" name="Google Shape;192;p5">
            <a:extLst>
              <a:ext uri="{FF2B5EF4-FFF2-40B4-BE49-F238E27FC236}">
                <a16:creationId xmlns:a16="http://schemas.microsoft.com/office/drawing/2014/main" id="{F8CA78EC-34DF-D309-931B-02E7B59739DD}"/>
              </a:ext>
            </a:extLst>
          </p:cNvPr>
          <p:cNvSpPr/>
          <p:nvPr/>
        </p:nvSpPr>
        <p:spPr>
          <a:xfrm>
            <a:off x="3012372" y="2362052"/>
            <a:ext cx="1353774" cy="283177"/>
          </a:xfrm>
          <a:prstGeom prst="roundRect">
            <a:avLst>
              <a:gd name="adj" fmla="val 16667"/>
            </a:avLst>
          </a:prstGeom>
          <a:noFill/>
          <a:ln w="12700" cap="flat" cmpd="sng">
            <a:solidFill>
              <a:schemeClr val="tx2">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 name="文字方塊 1">
            <a:extLst>
              <a:ext uri="{FF2B5EF4-FFF2-40B4-BE49-F238E27FC236}">
                <a16:creationId xmlns:a16="http://schemas.microsoft.com/office/drawing/2014/main" id="{7455AC1D-B8C4-327D-C64F-AA66B93F0AF6}"/>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03-3.</a:t>
            </a:r>
            <a:r>
              <a:rPr lang="zh-TW" altLang="en-US" sz="3000" dirty="0">
                <a:solidFill>
                  <a:schemeClr val="accent6">
                    <a:lumMod val="75000"/>
                  </a:schemeClr>
                </a:solidFill>
              </a:rPr>
              <a:t>  股票近</a:t>
            </a:r>
            <a:r>
              <a:rPr lang="en-US" altLang="zh-TW" sz="3000" dirty="0">
                <a:solidFill>
                  <a:schemeClr val="accent6">
                    <a:lumMod val="75000"/>
                  </a:schemeClr>
                </a:solidFill>
              </a:rPr>
              <a:t>36</a:t>
            </a:r>
            <a:r>
              <a:rPr lang="zh-TW" altLang="en-US" sz="3000" dirty="0">
                <a:solidFill>
                  <a:schemeClr val="accent6">
                    <a:lumMod val="75000"/>
                  </a:schemeClr>
                </a:solidFill>
              </a:rPr>
              <a:t>年平均資訊</a:t>
            </a:r>
          </a:p>
        </p:txBody>
      </p:sp>
    </p:spTree>
    <p:extLst>
      <p:ext uri="{BB962C8B-B14F-4D97-AF65-F5344CB8AC3E}">
        <p14:creationId xmlns:p14="http://schemas.microsoft.com/office/powerpoint/2010/main" val="1710325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2"/>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3"/>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graphicFrame>
        <p:nvGraphicFramePr>
          <p:cNvPr id="2" name="資料庫圖表 1">
            <a:extLst>
              <a:ext uri="{FF2B5EF4-FFF2-40B4-BE49-F238E27FC236}">
                <a16:creationId xmlns:a16="http://schemas.microsoft.com/office/drawing/2014/main" id="{8B7A47E9-05AA-E5A6-069E-2CC71BD5A266}"/>
              </a:ext>
            </a:extLst>
          </p:cNvPr>
          <p:cNvGraphicFramePr/>
          <p:nvPr>
            <p:extLst>
              <p:ext uri="{D42A27DB-BD31-4B8C-83A1-F6EECF244321}">
                <p14:modId xmlns:p14="http://schemas.microsoft.com/office/powerpoint/2010/main" val="3810428457"/>
              </p:ext>
            </p:extLst>
          </p:nvPr>
        </p:nvGraphicFramePr>
        <p:xfrm>
          <a:off x="466040" y="732997"/>
          <a:ext cx="5243933" cy="60455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 name="圖片 29">
            <a:extLst>
              <a:ext uri="{FF2B5EF4-FFF2-40B4-BE49-F238E27FC236}">
                <a16:creationId xmlns:a16="http://schemas.microsoft.com/office/drawing/2014/main" id="{2418E5DC-3C9A-ED18-4558-BC8388A2FB0B}"/>
              </a:ext>
            </a:extLst>
          </p:cNvPr>
          <p:cNvPicPr>
            <a:picLocks noChangeAspect="1"/>
          </p:cNvPicPr>
          <p:nvPr/>
        </p:nvPicPr>
        <p:blipFill>
          <a:blip r:embed="rId9"/>
          <a:stretch>
            <a:fillRect/>
          </a:stretch>
        </p:blipFill>
        <p:spPr>
          <a:xfrm>
            <a:off x="6692431" y="139029"/>
            <a:ext cx="5350819" cy="6611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Google Shape;192;p5">
            <a:extLst>
              <a:ext uri="{FF2B5EF4-FFF2-40B4-BE49-F238E27FC236}">
                <a16:creationId xmlns:a16="http://schemas.microsoft.com/office/drawing/2014/main" id="{371EF3BB-03E5-65D5-BA81-583C293566F1}"/>
              </a:ext>
            </a:extLst>
          </p:cNvPr>
          <p:cNvSpPr/>
          <p:nvPr/>
        </p:nvSpPr>
        <p:spPr>
          <a:xfrm>
            <a:off x="6700240" y="1397747"/>
            <a:ext cx="3253657" cy="1234421"/>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2" name="Google Shape;192;p5">
            <a:extLst>
              <a:ext uri="{FF2B5EF4-FFF2-40B4-BE49-F238E27FC236}">
                <a16:creationId xmlns:a16="http://schemas.microsoft.com/office/drawing/2014/main" id="{0B8029B6-5556-A8BF-A4B5-46FD18342790}"/>
              </a:ext>
            </a:extLst>
          </p:cNvPr>
          <p:cNvSpPr/>
          <p:nvPr/>
        </p:nvSpPr>
        <p:spPr>
          <a:xfrm>
            <a:off x="6700240" y="3213939"/>
            <a:ext cx="2706817" cy="476405"/>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3" name="Google Shape;192;p5">
            <a:extLst>
              <a:ext uri="{FF2B5EF4-FFF2-40B4-BE49-F238E27FC236}">
                <a16:creationId xmlns:a16="http://schemas.microsoft.com/office/drawing/2014/main" id="{8C5A1940-9CE6-332E-04FD-1D5E011F9727}"/>
              </a:ext>
            </a:extLst>
          </p:cNvPr>
          <p:cNvSpPr/>
          <p:nvPr/>
        </p:nvSpPr>
        <p:spPr>
          <a:xfrm>
            <a:off x="6742954" y="5451106"/>
            <a:ext cx="3491796" cy="1249882"/>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pic>
        <p:nvPicPr>
          <p:cNvPr id="34" name="圖片 33">
            <a:extLst>
              <a:ext uri="{FF2B5EF4-FFF2-40B4-BE49-F238E27FC236}">
                <a16:creationId xmlns:a16="http://schemas.microsoft.com/office/drawing/2014/main" id="{C30E86D2-2A48-82BC-282F-74D30654FAB7}"/>
              </a:ext>
            </a:extLst>
          </p:cNvPr>
          <p:cNvPicPr>
            <a:picLocks noChangeAspect="1"/>
          </p:cNvPicPr>
          <p:nvPr/>
        </p:nvPicPr>
        <p:blipFill>
          <a:blip r:embed="rId10"/>
          <a:stretch>
            <a:fillRect/>
          </a:stretch>
        </p:blipFill>
        <p:spPr>
          <a:xfrm>
            <a:off x="9520537" y="3198290"/>
            <a:ext cx="485613" cy="692596"/>
          </a:xfrm>
          <a:prstGeom prst="rect">
            <a:avLst/>
          </a:prstGeom>
        </p:spPr>
      </p:pic>
      <p:sp>
        <p:nvSpPr>
          <p:cNvPr id="35" name="文字方塊 34">
            <a:extLst>
              <a:ext uri="{FF2B5EF4-FFF2-40B4-BE49-F238E27FC236}">
                <a16:creationId xmlns:a16="http://schemas.microsoft.com/office/drawing/2014/main" id="{C68A1307-1FC5-8B1E-D91C-003E6D661467}"/>
              </a:ext>
            </a:extLst>
          </p:cNvPr>
          <p:cNvSpPr txBox="1"/>
          <p:nvPr/>
        </p:nvSpPr>
        <p:spPr>
          <a:xfrm>
            <a:off x="5993801" y="1933769"/>
            <a:ext cx="895211" cy="430887"/>
          </a:xfrm>
          <a:prstGeom prst="rect">
            <a:avLst/>
          </a:prstGeom>
          <a:noFill/>
        </p:spPr>
        <p:txBody>
          <a:bodyPr wrap="square" rtlCol="0">
            <a:spAutoFit/>
          </a:bodyPr>
          <a:lstStyle/>
          <a:p>
            <a:r>
              <a:rPr lang="zh-TW" altLang="en-US" sz="2200" dirty="0">
                <a:solidFill>
                  <a:srgbClr val="FF0000"/>
                </a:solidFill>
              </a:rPr>
              <a:t>圖一</a:t>
            </a:r>
          </a:p>
        </p:txBody>
      </p:sp>
      <p:sp>
        <p:nvSpPr>
          <p:cNvPr id="36" name="文字方塊 35">
            <a:extLst>
              <a:ext uri="{FF2B5EF4-FFF2-40B4-BE49-F238E27FC236}">
                <a16:creationId xmlns:a16="http://schemas.microsoft.com/office/drawing/2014/main" id="{ED5F1860-7DF3-08DF-F99B-8C4C398F5A2D}"/>
              </a:ext>
            </a:extLst>
          </p:cNvPr>
          <p:cNvSpPr txBox="1"/>
          <p:nvPr/>
        </p:nvSpPr>
        <p:spPr>
          <a:xfrm>
            <a:off x="5993801" y="3229250"/>
            <a:ext cx="895211" cy="430887"/>
          </a:xfrm>
          <a:prstGeom prst="rect">
            <a:avLst/>
          </a:prstGeom>
          <a:noFill/>
        </p:spPr>
        <p:txBody>
          <a:bodyPr wrap="square" rtlCol="0">
            <a:spAutoFit/>
          </a:bodyPr>
          <a:lstStyle/>
          <a:p>
            <a:r>
              <a:rPr lang="zh-TW" altLang="en-US" sz="2200" dirty="0">
                <a:solidFill>
                  <a:srgbClr val="FF0000"/>
                </a:solidFill>
              </a:rPr>
              <a:t>圖二</a:t>
            </a:r>
          </a:p>
        </p:txBody>
      </p:sp>
      <p:sp>
        <p:nvSpPr>
          <p:cNvPr id="37" name="文字方塊 36">
            <a:extLst>
              <a:ext uri="{FF2B5EF4-FFF2-40B4-BE49-F238E27FC236}">
                <a16:creationId xmlns:a16="http://schemas.microsoft.com/office/drawing/2014/main" id="{DAC54E99-0618-1A72-B19E-78F722933BC8}"/>
              </a:ext>
            </a:extLst>
          </p:cNvPr>
          <p:cNvSpPr txBox="1"/>
          <p:nvPr/>
        </p:nvSpPr>
        <p:spPr>
          <a:xfrm>
            <a:off x="6011520" y="5843112"/>
            <a:ext cx="895211" cy="430887"/>
          </a:xfrm>
          <a:prstGeom prst="rect">
            <a:avLst/>
          </a:prstGeom>
          <a:noFill/>
        </p:spPr>
        <p:txBody>
          <a:bodyPr wrap="square" rtlCol="0">
            <a:spAutoFit/>
          </a:bodyPr>
          <a:lstStyle/>
          <a:p>
            <a:r>
              <a:rPr lang="zh-TW" altLang="en-US" sz="2200" dirty="0">
                <a:solidFill>
                  <a:srgbClr val="FF0000"/>
                </a:solidFill>
              </a:rPr>
              <a:t>圖三</a:t>
            </a:r>
          </a:p>
        </p:txBody>
      </p:sp>
      <p:sp>
        <p:nvSpPr>
          <p:cNvPr id="4" name="文字方塊 3">
            <a:extLst>
              <a:ext uri="{FF2B5EF4-FFF2-40B4-BE49-F238E27FC236}">
                <a16:creationId xmlns:a16="http://schemas.microsoft.com/office/drawing/2014/main" id="{65ADE41B-2CA2-D2DE-FD1C-1BAEE2A30F76}"/>
              </a:ext>
            </a:extLst>
          </p:cNvPr>
          <p:cNvSpPr txBox="1"/>
          <p:nvPr/>
        </p:nvSpPr>
        <p:spPr>
          <a:xfrm>
            <a:off x="325505" y="139279"/>
            <a:ext cx="6254533" cy="553998"/>
          </a:xfrm>
          <a:prstGeom prst="rect">
            <a:avLst/>
          </a:prstGeom>
          <a:noFill/>
        </p:spPr>
        <p:txBody>
          <a:bodyPr wrap="square" rtlCol="0">
            <a:spAutoFit/>
          </a:bodyPr>
          <a:lstStyle/>
          <a:p>
            <a:r>
              <a:rPr lang="en-US" altLang="zh-TW" sz="3000" dirty="0">
                <a:solidFill>
                  <a:schemeClr val="accent6">
                    <a:lumMod val="75000"/>
                  </a:schemeClr>
                </a:solidFill>
              </a:rPr>
              <a:t>03-3.</a:t>
            </a:r>
            <a:r>
              <a:rPr lang="zh-TW" altLang="en-US" sz="3000" dirty="0">
                <a:solidFill>
                  <a:schemeClr val="accent6">
                    <a:lumMod val="75000"/>
                  </a:schemeClr>
                </a:solidFill>
              </a:rPr>
              <a:t>  股票近</a:t>
            </a:r>
            <a:r>
              <a:rPr lang="en-US" altLang="zh-TW" sz="3000" dirty="0">
                <a:solidFill>
                  <a:schemeClr val="accent6">
                    <a:lumMod val="75000"/>
                  </a:schemeClr>
                </a:solidFill>
              </a:rPr>
              <a:t>36</a:t>
            </a:r>
            <a:r>
              <a:rPr lang="zh-TW" altLang="en-US" sz="3000" dirty="0">
                <a:solidFill>
                  <a:schemeClr val="accent6">
                    <a:lumMod val="75000"/>
                  </a:schemeClr>
                </a:solidFill>
              </a:rPr>
              <a:t>年平均資訊 程式說明</a:t>
            </a:r>
          </a:p>
        </p:txBody>
      </p:sp>
    </p:spTree>
    <p:extLst>
      <p:ext uri="{BB962C8B-B14F-4D97-AF65-F5344CB8AC3E}">
        <p14:creationId xmlns:p14="http://schemas.microsoft.com/office/powerpoint/2010/main" val="1200689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90501E1E-FD65-FE02-00E3-88F8F1348B3F}"/>
              </a:ext>
            </a:extLst>
          </p:cNvPr>
          <p:cNvSpPr>
            <a:spLocks noGrp="1"/>
          </p:cNvSpPr>
          <p:nvPr>
            <p:ph type="subTitle" idx="1"/>
          </p:nvPr>
        </p:nvSpPr>
        <p:spPr>
          <a:xfrm>
            <a:off x="401705" y="764019"/>
            <a:ext cx="10915117" cy="1182348"/>
          </a:xfrm>
        </p:spPr>
        <p:txBody>
          <a:bodyPr>
            <a:normAutofit/>
          </a:bodyPr>
          <a:lstStyle/>
          <a:p>
            <a:pPr algn="l"/>
            <a:r>
              <a:rPr lang="zh-TW" altLang="en-US" sz="3200" dirty="0"/>
              <a:t>         </a:t>
            </a:r>
            <a:endParaRPr lang="en-US" altLang="zh-TW" sz="3200" dirty="0"/>
          </a:p>
        </p:txBody>
      </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12" name="圖片 11">
            <a:extLst>
              <a:ext uri="{FF2B5EF4-FFF2-40B4-BE49-F238E27FC236}">
                <a16:creationId xmlns:a16="http://schemas.microsoft.com/office/drawing/2014/main" id="{FEA90BC5-2AFB-91E7-F69B-E945FAA7D786}"/>
              </a:ext>
            </a:extLst>
          </p:cNvPr>
          <p:cNvPicPr>
            <a:picLocks noChangeAspect="1"/>
          </p:cNvPicPr>
          <p:nvPr/>
        </p:nvPicPr>
        <p:blipFill>
          <a:blip r:embed="rId4"/>
          <a:stretch>
            <a:fillRect/>
          </a:stretch>
        </p:blipFill>
        <p:spPr>
          <a:xfrm>
            <a:off x="6761513" y="3171517"/>
            <a:ext cx="5196145" cy="3412248"/>
          </a:xfrm>
          <a:prstGeom prst="rect">
            <a:avLst/>
          </a:prstGeom>
        </p:spPr>
      </p:pic>
      <p:sp>
        <p:nvSpPr>
          <p:cNvPr id="19" name="Google Shape;192;p5">
            <a:extLst>
              <a:ext uri="{FF2B5EF4-FFF2-40B4-BE49-F238E27FC236}">
                <a16:creationId xmlns:a16="http://schemas.microsoft.com/office/drawing/2014/main" id="{BB08B302-D6FE-59E2-C0C1-85C7636D2531}"/>
              </a:ext>
            </a:extLst>
          </p:cNvPr>
          <p:cNvSpPr/>
          <p:nvPr/>
        </p:nvSpPr>
        <p:spPr>
          <a:xfrm>
            <a:off x="11294598" y="3353699"/>
            <a:ext cx="474854" cy="488911"/>
          </a:xfrm>
          <a:prstGeom prst="roundRect">
            <a:avLst>
              <a:gd name="adj" fmla="val 0"/>
            </a:avLst>
          </a:prstGeom>
          <a:no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grpSp>
        <p:nvGrpSpPr>
          <p:cNvPr id="20" name="群組 19">
            <a:extLst>
              <a:ext uri="{FF2B5EF4-FFF2-40B4-BE49-F238E27FC236}">
                <a16:creationId xmlns:a16="http://schemas.microsoft.com/office/drawing/2014/main" id="{481B84BA-FB9D-A40C-289D-8A4205DAA358}"/>
              </a:ext>
            </a:extLst>
          </p:cNvPr>
          <p:cNvGrpSpPr/>
          <p:nvPr/>
        </p:nvGrpSpPr>
        <p:grpSpPr>
          <a:xfrm>
            <a:off x="735212" y="870251"/>
            <a:ext cx="5335622" cy="1891622"/>
            <a:chOff x="0" y="0"/>
            <a:chExt cx="10655501" cy="1654865"/>
          </a:xfrm>
          <a:scene3d>
            <a:camera prst="orthographicFront"/>
            <a:lightRig rig="threePt" dir="t">
              <a:rot lat="0" lon="0" rev="7500000"/>
            </a:lightRig>
          </a:scene3d>
        </p:grpSpPr>
        <p:sp>
          <p:nvSpPr>
            <p:cNvPr id="21" name="矩形: 圓角 20">
              <a:extLst>
                <a:ext uri="{FF2B5EF4-FFF2-40B4-BE49-F238E27FC236}">
                  <a16:creationId xmlns:a16="http://schemas.microsoft.com/office/drawing/2014/main" id="{40C33E04-5324-F26C-A5AE-9E63C0A74CA0}"/>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22" name="矩形: 圓角 4">
              <a:extLst>
                <a:ext uri="{FF2B5EF4-FFF2-40B4-BE49-F238E27FC236}">
                  <a16:creationId xmlns:a16="http://schemas.microsoft.com/office/drawing/2014/main" id="{E94A0A4E-E786-13AE-F31F-859B14B9B898}"/>
                </a:ext>
              </a:extLst>
            </p:cNvPr>
            <p:cNvSpPr txBox="1"/>
            <p:nvPr/>
          </p:nvSpPr>
          <p:spPr>
            <a:xfrm>
              <a:off x="80785" y="80785"/>
              <a:ext cx="10493934"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a:t>
              </a:r>
              <a:r>
                <a:rPr lang="en-US" altLang="zh-TW" sz="2600" kern="1200" dirty="0"/>
                <a:t>PMI</a:t>
              </a:r>
              <a:r>
                <a:rPr lang="zh-TW" altLang="en-US" sz="2600" kern="1200" dirty="0"/>
                <a:t>指數是一個經濟指標，由調查製造業採購經理人來完成，以了解他們對未來業務活動的預期，依據圖表可看到還沒站上</a:t>
              </a:r>
              <a:r>
                <a:rPr lang="en-US" altLang="zh-TW" sz="2600" kern="1200" dirty="0"/>
                <a:t>50</a:t>
              </a:r>
              <a:r>
                <a:rPr lang="zh-TW" altLang="en-US" sz="2600" kern="1200" dirty="0"/>
                <a:t>榮枯線</a:t>
              </a:r>
              <a:endParaRPr lang="en-US" altLang="zh-TW" sz="2600" kern="1200" dirty="0"/>
            </a:p>
          </p:txBody>
        </p:sp>
      </p:grpSp>
      <p:grpSp>
        <p:nvGrpSpPr>
          <p:cNvPr id="23" name="群組 22">
            <a:extLst>
              <a:ext uri="{FF2B5EF4-FFF2-40B4-BE49-F238E27FC236}">
                <a16:creationId xmlns:a16="http://schemas.microsoft.com/office/drawing/2014/main" id="{2D8E6AD6-8789-C6C6-92E9-2CBB65B86219}"/>
              </a:ext>
            </a:extLst>
          </p:cNvPr>
          <p:cNvGrpSpPr/>
          <p:nvPr/>
        </p:nvGrpSpPr>
        <p:grpSpPr>
          <a:xfrm>
            <a:off x="6868609" y="870251"/>
            <a:ext cx="5089049" cy="1886529"/>
            <a:chOff x="-1" y="0"/>
            <a:chExt cx="10655501" cy="1654865"/>
          </a:xfrm>
          <a:scene3d>
            <a:camera prst="orthographicFront"/>
            <a:lightRig rig="threePt" dir="t">
              <a:rot lat="0" lon="0" rev="7500000"/>
            </a:lightRig>
          </a:scene3d>
        </p:grpSpPr>
        <p:sp>
          <p:nvSpPr>
            <p:cNvPr id="24" name="矩形: 圓角 23">
              <a:extLst>
                <a:ext uri="{FF2B5EF4-FFF2-40B4-BE49-F238E27FC236}">
                  <a16:creationId xmlns:a16="http://schemas.microsoft.com/office/drawing/2014/main" id="{3B7AC3CE-4453-5829-F01A-6452BCA57EE2}"/>
                </a:ext>
              </a:extLst>
            </p:cNvPr>
            <p:cNvSpPr/>
            <p:nvPr/>
          </p:nvSpPr>
          <p:spPr>
            <a:xfrm>
              <a:off x="-1"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25" name="矩形: 圓角 4">
              <a:extLst>
                <a:ext uri="{FF2B5EF4-FFF2-40B4-BE49-F238E27FC236}">
                  <a16:creationId xmlns:a16="http://schemas.microsoft.com/office/drawing/2014/main" id="{B0F87930-444E-C113-AF69-EDAC247A8E6D}"/>
                </a:ext>
              </a:extLst>
            </p:cNvPr>
            <p:cNvSpPr txBox="1"/>
            <p:nvPr/>
          </p:nvSpPr>
          <p:spPr>
            <a:xfrm>
              <a:off x="80784" y="80785"/>
              <a:ext cx="10493932" cy="149329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dirty="0"/>
                <a:t>        景氣訊號燈是一種經濟指標，用來反映整體經濟狀況目前剛站上</a:t>
              </a:r>
              <a:r>
                <a:rPr lang="en-US" altLang="zh-TW" sz="2600" dirty="0"/>
                <a:t>(</a:t>
              </a:r>
              <a:r>
                <a:rPr lang="zh-TW" altLang="en-US" sz="2600" dirty="0"/>
                <a:t>穩定</a:t>
              </a:r>
              <a:r>
                <a:rPr lang="en-US" altLang="zh-TW" sz="2600" dirty="0"/>
                <a:t>)</a:t>
              </a:r>
              <a:r>
                <a:rPr lang="zh-TW" altLang="en-US" sz="2600" dirty="0"/>
                <a:t>的一個分數有</a:t>
              </a:r>
              <a:r>
                <a:rPr lang="en-US" altLang="zh-TW" sz="2600" dirty="0"/>
                <a:t>27</a:t>
              </a:r>
              <a:r>
                <a:rPr lang="zh-TW" altLang="en-US" sz="2600" dirty="0"/>
                <a:t>分</a:t>
              </a:r>
              <a:endParaRPr lang="en-US" altLang="zh-TW" sz="2600" dirty="0"/>
            </a:p>
          </p:txBody>
        </p:sp>
      </p:grpSp>
      <p:pic>
        <p:nvPicPr>
          <p:cNvPr id="31" name="圖片 30">
            <a:extLst>
              <a:ext uri="{FF2B5EF4-FFF2-40B4-BE49-F238E27FC236}">
                <a16:creationId xmlns:a16="http://schemas.microsoft.com/office/drawing/2014/main" id="{2FFF6DD0-42F7-8769-47AD-1C223EE6D859}"/>
              </a:ext>
            </a:extLst>
          </p:cNvPr>
          <p:cNvPicPr>
            <a:picLocks noChangeAspect="1"/>
          </p:cNvPicPr>
          <p:nvPr/>
        </p:nvPicPr>
        <p:blipFill>
          <a:blip r:embed="rId5"/>
          <a:stretch>
            <a:fillRect/>
          </a:stretch>
        </p:blipFill>
        <p:spPr>
          <a:xfrm>
            <a:off x="267601" y="3162002"/>
            <a:ext cx="6363314" cy="3421763"/>
          </a:xfrm>
          <a:prstGeom prst="rect">
            <a:avLst/>
          </a:prstGeom>
        </p:spPr>
      </p:pic>
      <p:sp>
        <p:nvSpPr>
          <p:cNvPr id="32" name="Google Shape;192;p5">
            <a:extLst>
              <a:ext uri="{FF2B5EF4-FFF2-40B4-BE49-F238E27FC236}">
                <a16:creationId xmlns:a16="http://schemas.microsoft.com/office/drawing/2014/main" id="{6ABADBAB-2C09-1F73-6184-C23B674118D3}"/>
              </a:ext>
            </a:extLst>
          </p:cNvPr>
          <p:cNvSpPr/>
          <p:nvPr/>
        </p:nvSpPr>
        <p:spPr>
          <a:xfrm>
            <a:off x="6096000" y="5289411"/>
            <a:ext cx="353108" cy="338423"/>
          </a:xfrm>
          <a:prstGeom prst="roundRect">
            <a:avLst>
              <a:gd name="adj" fmla="val 16667"/>
            </a:avLst>
          </a:prstGeom>
          <a:no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3" name="文字方塊 32">
            <a:extLst>
              <a:ext uri="{FF2B5EF4-FFF2-40B4-BE49-F238E27FC236}">
                <a16:creationId xmlns:a16="http://schemas.microsoft.com/office/drawing/2014/main" id="{72FD0A83-429E-6C50-22EC-331CD61EE88E}"/>
              </a:ext>
            </a:extLst>
          </p:cNvPr>
          <p:cNvSpPr txBox="1"/>
          <p:nvPr/>
        </p:nvSpPr>
        <p:spPr>
          <a:xfrm>
            <a:off x="5973398" y="5597968"/>
            <a:ext cx="895211" cy="338554"/>
          </a:xfrm>
          <a:prstGeom prst="rect">
            <a:avLst/>
          </a:prstGeom>
          <a:noFill/>
        </p:spPr>
        <p:txBody>
          <a:bodyPr wrap="square" rtlCol="0">
            <a:spAutoFit/>
          </a:bodyPr>
          <a:lstStyle/>
          <a:p>
            <a:r>
              <a:rPr lang="zh-TW" altLang="en-US" sz="1600" dirty="0">
                <a:solidFill>
                  <a:srgbClr val="FF0000"/>
                </a:solidFill>
              </a:rPr>
              <a:t>圖一</a:t>
            </a:r>
          </a:p>
        </p:txBody>
      </p:sp>
      <p:sp>
        <p:nvSpPr>
          <p:cNvPr id="34" name="文字方塊 33">
            <a:extLst>
              <a:ext uri="{FF2B5EF4-FFF2-40B4-BE49-F238E27FC236}">
                <a16:creationId xmlns:a16="http://schemas.microsoft.com/office/drawing/2014/main" id="{CEBF87B9-743D-0399-9B3E-10B6FD52F532}"/>
              </a:ext>
            </a:extLst>
          </p:cNvPr>
          <p:cNvSpPr txBox="1"/>
          <p:nvPr/>
        </p:nvSpPr>
        <p:spPr>
          <a:xfrm>
            <a:off x="11293741" y="3838991"/>
            <a:ext cx="895211" cy="338554"/>
          </a:xfrm>
          <a:prstGeom prst="rect">
            <a:avLst/>
          </a:prstGeom>
          <a:noFill/>
        </p:spPr>
        <p:txBody>
          <a:bodyPr wrap="square" rtlCol="0">
            <a:spAutoFit/>
          </a:bodyPr>
          <a:lstStyle/>
          <a:p>
            <a:r>
              <a:rPr lang="zh-TW" altLang="en-US" sz="1600" dirty="0">
                <a:solidFill>
                  <a:srgbClr val="FF0000"/>
                </a:solidFill>
              </a:rPr>
              <a:t>圖二</a:t>
            </a:r>
          </a:p>
        </p:txBody>
      </p:sp>
      <p:sp>
        <p:nvSpPr>
          <p:cNvPr id="4" name="文字方塊 3">
            <a:extLst>
              <a:ext uri="{FF2B5EF4-FFF2-40B4-BE49-F238E27FC236}">
                <a16:creationId xmlns:a16="http://schemas.microsoft.com/office/drawing/2014/main" id="{8D8900C8-AEFE-9F8D-21EB-B5A2078EAC67}"/>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03-4.</a:t>
            </a:r>
            <a:r>
              <a:rPr lang="zh-TW" altLang="en-US" sz="3000" dirty="0">
                <a:solidFill>
                  <a:schemeClr val="accent6">
                    <a:lumMod val="75000"/>
                  </a:schemeClr>
                </a:solidFill>
              </a:rPr>
              <a:t>  總體經濟觀察</a:t>
            </a:r>
          </a:p>
        </p:txBody>
      </p:sp>
    </p:spTree>
    <p:extLst>
      <p:ext uri="{BB962C8B-B14F-4D97-AF65-F5344CB8AC3E}">
        <p14:creationId xmlns:p14="http://schemas.microsoft.com/office/powerpoint/2010/main" val="38362329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pic>
        <p:nvPicPr>
          <p:cNvPr id="23" name="圖片 22">
            <a:extLst>
              <a:ext uri="{FF2B5EF4-FFF2-40B4-BE49-F238E27FC236}">
                <a16:creationId xmlns:a16="http://schemas.microsoft.com/office/drawing/2014/main" id="{2EDA4E49-828E-44AB-8F73-AEF90E07CFE0}"/>
              </a:ext>
            </a:extLst>
          </p:cNvPr>
          <p:cNvPicPr>
            <a:picLocks noChangeAspect="1"/>
          </p:cNvPicPr>
          <p:nvPr/>
        </p:nvPicPr>
        <p:blipFill>
          <a:blip r:embed="rId4"/>
          <a:stretch>
            <a:fillRect/>
          </a:stretch>
        </p:blipFill>
        <p:spPr>
          <a:xfrm>
            <a:off x="124990" y="869416"/>
            <a:ext cx="6805867" cy="1935935"/>
          </a:xfrm>
          <a:prstGeom prst="rect">
            <a:avLst/>
          </a:prstGeom>
        </p:spPr>
      </p:pic>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5"/>
          <a:srcRect l="17570" r="10235" b="2"/>
          <a:stretch/>
        </p:blipFill>
        <p:spPr>
          <a:xfrm>
            <a:off x="8089805" y="0"/>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6"/>
          <a:srcRect l="17528" r="15950" b="1"/>
          <a:stretch/>
        </p:blipFill>
        <p:spPr>
          <a:xfrm>
            <a:off x="8386583" y="2805351"/>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pic>
        <p:nvPicPr>
          <p:cNvPr id="14" name="圖片 13">
            <a:extLst>
              <a:ext uri="{FF2B5EF4-FFF2-40B4-BE49-F238E27FC236}">
                <a16:creationId xmlns:a16="http://schemas.microsoft.com/office/drawing/2014/main" id="{0B166931-C010-1AEC-17CA-FA96C36EBF6E}"/>
              </a:ext>
            </a:extLst>
          </p:cNvPr>
          <p:cNvPicPr>
            <a:picLocks noChangeAspect="1"/>
          </p:cNvPicPr>
          <p:nvPr/>
        </p:nvPicPr>
        <p:blipFill>
          <a:blip r:embed="rId7"/>
          <a:stretch>
            <a:fillRect/>
          </a:stretch>
        </p:blipFill>
        <p:spPr>
          <a:xfrm>
            <a:off x="0" y="2828008"/>
            <a:ext cx="12192000" cy="4029992"/>
          </a:xfrm>
          <a:prstGeom prst="rect">
            <a:avLst/>
          </a:prstGeom>
        </p:spPr>
      </p:pic>
      <p:grpSp>
        <p:nvGrpSpPr>
          <p:cNvPr id="27" name="群組 26">
            <a:extLst>
              <a:ext uri="{FF2B5EF4-FFF2-40B4-BE49-F238E27FC236}">
                <a16:creationId xmlns:a16="http://schemas.microsoft.com/office/drawing/2014/main" id="{EFAC1EB7-47B7-7295-EF99-D809730C4E30}"/>
              </a:ext>
            </a:extLst>
          </p:cNvPr>
          <p:cNvGrpSpPr/>
          <p:nvPr/>
        </p:nvGrpSpPr>
        <p:grpSpPr>
          <a:xfrm>
            <a:off x="7060626" y="321609"/>
            <a:ext cx="4934538" cy="2359479"/>
            <a:chOff x="1" y="0"/>
            <a:chExt cx="10655500" cy="1654865"/>
          </a:xfrm>
          <a:scene3d>
            <a:camera prst="orthographicFront"/>
            <a:lightRig rig="threePt" dir="t">
              <a:rot lat="0" lon="0" rev="7500000"/>
            </a:lightRig>
          </a:scene3d>
        </p:grpSpPr>
        <p:sp>
          <p:nvSpPr>
            <p:cNvPr id="28" name="矩形: 圓角 27">
              <a:extLst>
                <a:ext uri="{FF2B5EF4-FFF2-40B4-BE49-F238E27FC236}">
                  <a16:creationId xmlns:a16="http://schemas.microsoft.com/office/drawing/2014/main" id="{730C53A1-ABE3-9C72-F9AD-9B8BCAB6BE42}"/>
                </a:ext>
              </a:extLst>
            </p:cNvPr>
            <p:cNvSpPr/>
            <p:nvPr/>
          </p:nvSpPr>
          <p:spPr>
            <a:xfrm>
              <a:off x="1" y="0"/>
              <a:ext cx="10655500"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29" name="矩形: 圓角 4">
              <a:extLst>
                <a:ext uri="{FF2B5EF4-FFF2-40B4-BE49-F238E27FC236}">
                  <a16:creationId xmlns:a16="http://schemas.microsoft.com/office/drawing/2014/main" id="{5703E811-F76A-19EB-8832-07A17ADD71F1}"/>
                </a:ext>
              </a:extLst>
            </p:cNvPr>
            <p:cNvSpPr txBox="1"/>
            <p:nvPr/>
          </p:nvSpPr>
          <p:spPr>
            <a:xfrm>
              <a:off x="80785" y="80785"/>
              <a:ext cx="10493934"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可以發現玉米期貨價格跟毛利率呈負相關，也有一個延後的關係</a:t>
              </a:r>
              <a:endParaRPr lang="en-US" altLang="zh-TW" sz="2600" kern="1200" dirty="0"/>
            </a:p>
            <a:p>
              <a:pPr marL="0" lvl="0" indent="0" algn="l" defTabSz="1155700">
                <a:lnSpc>
                  <a:spcPct val="90000"/>
                </a:lnSpc>
                <a:spcBef>
                  <a:spcPct val="0"/>
                </a:spcBef>
                <a:spcAft>
                  <a:spcPct val="35000"/>
                </a:spcAft>
                <a:buNone/>
              </a:pPr>
              <a:r>
                <a:rPr lang="zh-TW" altLang="en-US" sz="2600" dirty="0"/>
                <a:t>         </a:t>
              </a:r>
              <a:r>
                <a:rPr lang="zh-TW" altLang="en-US" sz="2600" kern="1200" dirty="0"/>
                <a:t>從本益比的角度來看卜蜂現在位階在</a:t>
              </a:r>
              <a:r>
                <a:rPr lang="en-US" altLang="zh-TW" sz="2600" kern="1200" dirty="0"/>
                <a:t>5</a:t>
              </a:r>
              <a:r>
                <a:rPr lang="zh-TW" altLang="en-US" sz="2600" kern="1200" dirty="0"/>
                <a:t>年平均值偏下緣</a:t>
              </a:r>
              <a:endParaRPr lang="en-US" altLang="zh-TW" sz="2600" kern="1200" dirty="0"/>
            </a:p>
          </p:txBody>
        </p:sp>
      </p:grpSp>
      <p:sp>
        <p:nvSpPr>
          <p:cNvPr id="2" name="Google Shape;192;p5">
            <a:extLst>
              <a:ext uri="{FF2B5EF4-FFF2-40B4-BE49-F238E27FC236}">
                <a16:creationId xmlns:a16="http://schemas.microsoft.com/office/drawing/2014/main" id="{AEB839B0-2F11-29E1-7A2D-7131D7525601}"/>
              </a:ext>
            </a:extLst>
          </p:cNvPr>
          <p:cNvSpPr/>
          <p:nvPr/>
        </p:nvSpPr>
        <p:spPr>
          <a:xfrm>
            <a:off x="3031956" y="1410104"/>
            <a:ext cx="425808" cy="32180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 name="Google Shape;192;p5">
            <a:extLst>
              <a:ext uri="{FF2B5EF4-FFF2-40B4-BE49-F238E27FC236}">
                <a16:creationId xmlns:a16="http://schemas.microsoft.com/office/drawing/2014/main" id="{F8D0E9D1-6883-2CD3-E37D-EA43E7F3A6CE}"/>
              </a:ext>
            </a:extLst>
          </p:cNvPr>
          <p:cNvSpPr/>
          <p:nvPr/>
        </p:nvSpPr>
        <p:spPr>
          <a:xfrm>
            <a:off x="3402739" y="1759170"/>
            <a:ext cx="369465" cy="182487"/>
          </a:xfrm>
          <a:prstGeom prst="rect">
            <a:avLst/>
          </a:prstGeom>
          <a:noFill/>
          <a:ln w="31750"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7" name="Google Shape;192;p5">
            <a:extLst>
              <a:ext uri="{FF2B5EF4-FFF2-40B4-BE49-F238E27FC236}">
                <a16:creationId xmlns:a16="http://schemas.microsoft.com/office/drawing/2014/main" id="{381B7AF4-FA5C-F1AE-A27D-BAE3FB36071E}"/>
              </a:ext>
            </a:extLst>
          </p:cNvPr>
          <p:cNvSpPr/>
          <p:nvPr/>
        </p:nvSpPr>
        <p:spPr>
          <a:xfrm>
            <a:off x="11681309" y="5220588"/>
            <a:ext cx="276445" cy="278970"/>
          </a:xfrm>
          <a:prstGeom prst="rect">
            <a:avLst/>
          </a:prstGeom>
          <a:noFill/>
          <a:ln w="3175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accent1">
                  <a:lumMod val="75000"/>
                </a:schemeClr>
              </a:solidFill>
              <a:latin typeface="Calibri"/>
              <a:ea typeface="Calibri"/>
              <a:cs typeface="Calibri"/>
              <a:sym typeface="Calibri"/>
            </a:endParaRPr>
          </a:p>
        </p:txBody>
      </p:sp>
      <p:sp>
        <p:nvSpPr>
          <p:cNvPr id="8" name="Google Shape;192;p5">
            <a:extLst>
              <a:ext uri="{FF2B5EF4-FFF2-40B4-BE49-F238E27FC236}">
                <a16:creationId xmlns:a16="http://schemas.microsoft.com/office/drawing/2014/main" id="{946026AB-8DAC-6163-484D-BA98EAB96191}"/>
              </a:ext>
            </a:extLst>
          </p:cNvPr>
          <p:cNvSpPr/>
          <p:nvPr/>
        </p:nvSpPr>
        <p:spPr>
          <a:xfrm>
            <a:off x="3638528" y="3437089"/>
            <a:ext cx="267353" cy="32180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9" name="Google Shape;192;p5">
            <a:extLst>
              <a:ext uri="{FF2B5EF4-FFF2-40B4-BE49-F238E27FC236}">
                <a16:creationId xmlns:a16="http://schemas.microsoft.com/office/drawing/2014/main" id="{10C9CCE9-1A8E-C49F-A05C-E949297BCED1}"/>
              </a:ext>
            </a:extLst>
          </p:cNvPr>
          <p:cNvSpPr/>
          <p:nvPr/>
        </p:nvSpPr>
        <p:spPr>
          <a:xfrm>
            <a:off x="4160827" y="3221879"/>
            <a:ext cx="337530" cy="203378"/>
          </a:xfrm>
          <a:prstGeom prst="rect">
            <a:avLst/>
          </a:prstGeom>
          <a:noFill/>
          <a:ln w="31750"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10" name="Google Shape;192;p5">
            <a:extLst>
              <a:ext uri="{FF2B5EF4-FFF2-40B4-BE49-F238E27FC236}">
                <a16:creationId xmlns:a16="http://schemas.microsoft.com/office/drawing/2014/main" id="{97F36EB2-8308-8BCA-8D0D-3361CD9ABE20}"/>
              </a:ext>
            </a:extLst>
          </p:cNvPr>
          <p:cNvSpPr/>
          <p:nvPr/>
        </p:nvSpPr>
        <p:spPr>
          <a:xfrm>
            <a:off x="3960127" y="1388520"/>
            <a:ext cx="526816" cy="231625"/>
          </a:xfrm>
          <a:prstGeom prst="rect">
            <a:avLst/>
          </a:prstGeom>
          <a:noFill/>
          <a:ln w="31750"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11" name="Google Shape;192;p5">
            <a:extLst>
              <a:ext uri="{FF2B5EF4-FFF2-40B4-BE49-F238E27FC236}">
                <a16:creationId xmlns:a16="http://schemas.microsoft.com/office/drawing/2014/main" id="{BD81028D-127A-A562-2B52-18DBDE90257E}"/>
              </a:ext>
            </a:extLst>
          </p:cNvPr>
          <p:cNvSpPr/>
          <p:nvPr/>
        </p:nvSpPr>
        <p:spPr>
          <a:xfrm>
            <a:off x="4738492" y="3425257"/>
            <a:ext cx="267353" cy="231625"/>
          </a:xfrm>
          <a:prstGeom prst="rect">
            <a:avLst/>
          </a:prstGeom>
          <a:noFill/>
          <a:ln w="31750"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12" name="文字方塊 11">
            <a:extLst>
              <a:ext uri="{FF2B5EF4-FFF2-40B4-BE49-F238E27FC236}">
                <a16:creationId xmlns:a16="http://schemas.microsoft.com/office/drawing/2014/main" id="{DA6C9ED5-ECE6-8300-EC7B-6C0FD035DFA7}"/>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03-5.</a:t>
            </a:r>
            <a:r>
              <a:rPr lang="zh-TW" altLang="en-US" sz="3000" dirty="0">
                <a:solidFill>
                  <a:schemeClr val="accent6">
                    <a:lumMod val="75000"/>
                  </a:schemeClr>
                </a:solidFill>
              </a:rPr>
              <a:t>  存股例子</a:t>
            </a:r>
            <a:r>
              <a:rPr lang="en-US" altLang="zh-TW" sz="3000" dirty="0">
                <a:solidFill>
                  <a:schemeClr val="accent6">
                    <a:lumMod val="75000"/>
                  </a:schemeClr>
                </a:solidFill>
              </a:rPr>
              <a:t>:1215</a:t>
            </a:r>
            <a:r>
              <a:rPr lang="zh-TW" altLang="en-US" sz="3000" dirty="0">
                <a:solidFill>
                  <a:schemeClr val="accent6">
                    <a:lumMod val="75000"/>
                  </a:schemeClr>
                </a:solidFill>
              </a:rPr>
              <a:t>卜蜂</a:t>
            </a:r>
          </a:p>
        </p:txBody>
      </p:sp>
    </p:spTree>
    <p:extLst>
      <p:ext uri="{BB962C8B-B14F-4D97-AF65-F5344CB8AC3E}">
        <p14:creationId xmlns:p14="http://schemas.microsoft.com/office/powerpoint/2010/main" val="1934852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2634378778"/>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08600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2" name="群組 1">
            <a:extLst>
              <a:ext uri="{FF2B5EF4-FFF2-40B4-BE49-F238E27FC236}">
                <a16:creationId xmlns:a16="http://schemas.microsoft.com/office/drawing/2014/main" id="{FAC4CCD4-6D75-6BA8-6490-332DE277DA8F}"/>
              </a:ext>
            </a:extLst>
          </p:cNvPr>
          <p:cNvGrpSpPr/>
          <p:nvPr/>
        </p:nvGrpSpPr>
        <p:grpSpPr>
          <a:xfrm>
            <a:off x="1074865" y="2640486"/>
            <a:ext cx="9537282" cy="3487515"/>
            <a:chOff x="1221208" y="721495"/>
            <a:chExt cx="4712344" cy="2951890"/>
          </a:xfrm>
        </p:grpSpPr>
        <p:sp>
          <p:nvSpPr>
            <p:cNvPr id="7" name="矩形 6">
              <a:extLst>
                <a:ext uri="{FF2B5EF4-FFF2-40B4-BE49-F238E27FC236}">
                  <a16:creationId xmlns:a16="http://schemas.microsoft.com/office/drawing/2014/main" id="{9C636A0B-B983-B2D9-A478-C2469799AEF9}"/>
                </a:ext>
              </a:extLst>
            </p:cNvPr>
            <p:cNvSpPr/>
            <p:nvPr/>
          </p:nvSpPr>
          <p:spPr>
            <a:xfrm>
              <a:off x="1221208" y="721495"/>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8" name="文字方塊 7">
              <a:extLst>
                <a:ext uri="{FF2B5EF4-FFF2-40B4-BE49-F238E27FC236}">
                  <a16:creationId xmlns:a16="http://schemas.microsoft.com/office/drawing/2014/main" id="{1637C060-7580-77D2-F681-10F3C61774A8}"/>
                </a:ext>
              </a:extLst>
            </p:cNvPr>
            <p:cNvSpPr txBox="1"/>
            <p:nvPr/>
          </p:nvSpPr>
          <p:spPr>
            <a:xfrm>
              <a:off x="1265313" y="1029536"/>
              <a:ext cx="4668239" cy="26438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endParaRPr lang="en-US" altLang="zh-TW" sz="3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en-US" altLang="zh-TW" sz="3200" dirty="0">
                  <a:latin typeface="Yu Gothic UI Semibold" panose="020B0700000000000000" pitchFamily="34" charset="-128"/>
                  <a:ea typeface="Yu Gothic UI Semibold" panose="020B0700000000000000" pitchFamily="34" charset="-128"/>
                </a:rPr>
                <a:t>	</a:t>
              </a:r>
              <a:r>
                <a:rPr lang="zh-TW" altLang="en-US" sz="3200" dirty="0">
                  <a:latin typeface="Yu Gothic UI Semibold" panose="020B0700000000000000" pitchFamily="34" charset="-128"/>
                  <a:ea typeface="Yu Gothic UI Semibold" panose="020B0700000000000000" pitchFamily="34" charset="-128"/>
                </a:rPr>
                <a:t>解決辦法：花時間測試大概分析幾檔會被封鎖，需要等多久才能在測試，也在程式裡加入時間亂數跟例外處理確保我可以一次分析１００檔時不會出錯並把分析好的股票寫入到ＣＳＶ裡達到分段分析的效果，但需要一定時間才能分析完成</a:t>
              </a:r>
              <a:endParaRPr lang="en-US" altLang="zh-TW" sz="3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3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p:txBody>
        </p:sp>
      </p:grpSp>
      <p:sp>
        <p:nvSpPr>
          <p:cNvPr id="12" name="文字方塊 11">
            <a:extLst>
              <a:ext uri="{FF2B5EF4-FFF2-40B4-BE49-F238E27FC236}">
                <a16:creationId xmlns:a16="http://schemas.microsoft.com/office/drawing/2014/main" id="{192BA5D0-78B5-40D1-BA78-B8831D8412EA}"/>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04-1.</a:t>
            </a:r>
            <a:r>
              <a:rPr lang="zh-TW" altLang="en-US" sz="3000" dirty="0">
                <a:solidFill>
                  <a:schemeClr val="accent6">
                    <a:lumMod val="75000"/>
                  </a:schemeClr>
                </a:solidFill>
              </a:rPr>
              <a:t>  問題一</a:t>
            </a:r>
          </a:p>
        </p:txBody>
      </p:sp>
      <p:grpSp>
        <p:nvGrpSpPr>
          <p:cNvPr id="6" name="群組 5">
            <a:extLst>
              <a:ext uri="{FF2B5EF4-FFF2-40B4-BE49-F238E27FC236}">
                <a16:creationId xmlns:a16="http://schemas.microsoft.com/office/drawing/2014/main" id="{9E3679ED-3FCC-9FD1-2C87-7F8E3957B32D}"/>
              </a:ext>
            </a:extLst>
          </p:cNvPr>
          <p:cNvGrpSpPr/>
          <p:nvPr/>
        </p:nvGrpSpPr>
        <p:grpSpPr>
          <a:xfrm>
            <a:off x="1074865" y="858543"/>
            <a:ext cx="9467299" cy="1581876"/>
            <a:chOff x="1370173" y="986906"/>
            <a:chExt cx="4677766" cy="2316914"/>
          </a:xfrm>
        </p:grpSpPr>
        <p:sp>
          <p:nvSpPr>
            <p:cNvPr id="13" name="矩形 12">
              <a:extLst>
                <a:ext uri="{FF2B5EF4-FFF2-40B4-BE49-F238E27FC236}">
                  <a16:creationId xmlns:a16="http://schemas.microsoft.com/office/drawing/2014/main" id="{96608BD8-886F-2F47-D69D-5B388C02799A}"/>
                </a:ext>
              </a:extLst>
            </p:cNvPr>
            <p:cNvSpPr/>
            <p:nvPr/>
          </p:nvSpPr>
          <p:spPr>
            <a:xfrm>
              <a:off x="1370173" y="986906"/>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14" name="文字方塊 13">
              <a:extLst>
                <a:ext uri="{FF2B5EF4-FFF2-40B4-BE49-F238E27FC236}">
                  <a16:creationId xmlns:a16="http://schemas.microsoft.com/office/drawing/2014/main" id="{16B17D81-A168-BE29-2A35-9C67932E2E5D}"/>
                </a:ext>
              </a:extLst>
            </p:cNvPr>
            <p:cNvSpPr txBox="1"/>
            <p:nvPr/>
          </p:nvSpPr>
          <p:spPr>
            <a:xfrm>
              <a:off x="1379700" y="1191699"/>
              <a:ext cx="4668239" cy="19073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3200" dirty="0">
                  <a:latin typeface="Yu Gothic UI Semibold" panose="020B0700000000000000" pitchFamily="34" charset="-128"/>
                  <a:ea typeface="Yu Gothic UI Semibold" panose="020B0700000000000000" pitchFamily="34" charset="-128"/>
                </a:rPr>
                <a:t>       要爬取</a:t>
              </a:r>
              <a:r>
                <a:rPr lang="en-US" altLang="zh-TW" sz="3200" dirty="0">
                  <a:latin typeface="Yu Gothic UI Semibold" panose="020B0700000000000000" pitchFamily="34" charset="-128"/>
                  <a:ea typeface="Yu Gothic UI Semibold" panose="020B0700000000000000" pitchFamily="34" charset="-128"/>
                </a:rPr>
                <a:t>1800</a:t>
              </a:r>
              <a:r>
                <a:rPr lang="zh-TW" altLang="en-US" sz="3200" dirty="0">
                  <a:latin typeface="Yu Gothic UI Semibold" panose="020B0700000000000000" pitchFamily="34" charset="-128"/>
                  <a:ea typeface="Yu Gothic UI Semibold" panose="020B0700000000000000" pitchFamily="34" charset="-128"/>
                </a:rPr>
                <a:t>多檔股票而每檔可能又會爬取</a:t>
              </a:r>
              <a:r>
                <a:rPr lang="en-US" altLang="zh-TW" sz="3200" dirty="0">
                  <a:latin typeface="Yu Gothic UI Semibold" panose="020B0700000000000000" pitchFamily="34" charset="-128"/>
                  <a:ea typeface="Yu Gothic UI Semibold" panose="020B0700000000000000" pitchFamily="34" charset="-128"/>
                </a:rPr>
                <a:t>6</a:t>
              </a:r>
              <a:r>
                <a:rPr lang="zh-TW" altLang="en-US" sz="3200" dirty="0">
                  <a:latin typeface="Yu Gothic UI Semibold" panose="020B0700000000000000" pitchFamily="34" charset="-128"/>
                  <a:ea typeface="Yu Gothic UI Semibold" panose="020B0700000000000000" pitchFamily="34" charset="-128"/>
                </a:rPr>
                <a:t>次造成</a:t>
              </a:r>
              <a:r>
                <a:rPr lang="en-US" altLang="zh-TW" sz="3200" dirty="0">
                  <a:latin typeface="Yu Gothic UI Semibold" panose="020B0700000000000000" pitchFamily="34" charset="-128"/>
                  <a:ea typeface="Yu Gothic UI Semibold" panose="020B0700000000000000" pitchFamily="34" charset="-128"/>
                </a:rPr>
                <a:t>IP</a:t>
              </a:r>
              <a:r>
                <a:rPr lang="zh-TW" altLang="en-US" sz="3200" dirty="0">
                  <a:latin typeface="Yu Gothic UI Semibold" panose="020B0700000000000000" pitchFamily="34" charset="-128"/>
                  <a:ea typeface="Yu Gothic UI Semibold" panose="020B0700000000000000" pitchFamily="34" charset="-128"/>
                </a:rPr>
                <a:t>一直被暫時封鎖或封鎖一天，有試過從電腦更改</a:t>
              </a:r>
              <a:r>
                <a:rPr lang="en-US" altLang="zh-TW" sz="3200" dirty="0">
                  <a:latin typeface="Yu Gothic UI Semibold" panose="020B0700000000000000" pitchFamily="34" charset="-128"/>
                  <a:ea typeface="Yu Gothic UI Semibold" panose="020B0700000000000000" pitchFamily="34" charset="-128"/>
                </a:rPr>
                <a:t>IP</a:t>
              </a:r>
              <a:r>
                <a:rPr lang="zh-TW" altLang="en-US" sz="3200" dirty="0">
                  <a:latin typeface="Yu Gothic UI Semibold" panose="020B0700000000000000" pitchFamily="34" charset="-128"/>
                  <a:ea typeface="Yu Gothic UI Semibold" panose="020B0700000000000000" pitchFamily="34" charset="-128"/>
                </a:rPr>
                <a:t>位置但還是一樣</a:t>
              </a:r>
              <a:endParaRPr lang="en-US" altLang="zh-TW" sz="3200" dirty="0">
                <a:latin typeface="Yu Gothic UI Semibold" panose="020B0700000000000000" pitchFamily="34" charset="-128"/>
                <a:ea typeface="Yu Gothic UI Semibold" panose="020B0700000000000000" pitchFamily="34" charset="-128"/>
              </a:endParaRPr>
            </a:p>
          </p:txBody>
        </p:sp>
      </p:grpSp>
    </p:spTree>
    <p:extLst>
      <p:ext uri="{BB962C8B-B14F-4D97-AF65-F5344CB8AC3E}">
        <p14:creationId xmlns:p14="http://schemas.microsoft.com/office/powerpoint/2010/main" val="3494769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2" name="群組 1">
            <a:extLst>
              <a:ext uri="{FF2B5EF4-FFF2-40B4-BE49-F238E27FC236}">
                <a16:creationId xmlns:a16="http://schemas.microsoft.com/office/drawing/2014/main" id="{322DC478-2C43-9426-3C50-15EE2BF7CA29}"/>
              </a:ext>
            </a:extLst>
          </p:cNvPr>
          <p:cNvGrpSpPr/>
          <p:nvPr/>
        </p:nvGrpSpPr>
        <p:grpSpPr>
          <a:xfrm>
            <a:off x="1780356" y="722842"/>
            <a:ext cx="7351534" cy="770996"/>
            <a:chOff x="0" y="1"/>
            <a:chExt cx="10655501" cy="1654866"/>
          </a:xfrm>
          <a:scene3d>
            <a:camera prst="orthographicFront"/>
            <a:lightRig rig="threePt" dir="t">
              <a:rot lat="0" lon="0" rev="7500000"/>
            </a:lightRig>
          </a:scene3d>
        </p:grpSpPr>
        <p:sp>
          <p:nvSpPr>
            <p:cNvPr id="7" name="矩形: 圓角 6">
              <a:extLst>
                <a:ext uri="{FF2B5EF4-FFF2-40B4-BE49-F238E27FC236}">
                  <a16:creationId xmlns:a16="http://schemas.microsoft.com/office/drawing/2014/main" id="{880DC3CB-81E0-8FAF-4C4B-8837CC1F5D09}"/>
                </a:ext>
              </a:extLst>
            </p:cNvPr>
            <p:cNvSpPr/>
            <p:nvPr/>
          </p:nvSpPr>
          <p:spPr>
            <a:xfrm>
              <a:off x="0" y="1"/>
              <a:ext cx="10655501" cy="1654866"/>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8" name="矩形: 圓角 4">
              <a:extLst>
                <a:ext uri="{FF2B5EF4-FFF2-40B4-BE49-F238E27FC236}">
                  <a16:creationId xmlns:a16="http://schemas.microsoft.com/office/drawing/2014/main" id="{FA309AEF-C10D-53A0-B36D-1B725B934A9D}"/>
                </a:ext>
              </a:extLst>
            </p:cNvPr>
            <p:cNvSpPr txBox="1"/>
            <p:nvPr/>
          </p:nvSpPr>
          <p:spPr>
            <a:xfrm>
              <a:off x="80784" y="80783"/>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想要的資料沒有地方可以定位</a:t>
              </a:r>
            </a:p>
          </p:txBody>
        </p:sp>
      </p:grpSp>
      <p:pic>
        <p:nvPicPr>
          <p:cNvPr id="17" name="圖片 16">
            <a:extLst>
              <a:ext uri="{FF2B5EF4-FFF2-40B4-BE49-F238E27FC236}">
                <a16:creationId xmlns:a16="http://schemas.microsoft.com/office/drawing/2014/main" id="{E62C5F43-66C2-A38E-3823-0AF35E6B85B9}"/>
              </a:ext>
            </a:extLst>
          </p:cNvPr>
          <p:cNvPicPr>
            <a:picLocks noChangeAspect="1"/>
          </p:cNvPicPr>
          <p:nvPr/>
        </p:nvPicPr>
        <p:blipFill>
          <a:blip r:embed="rId6"/>
          <a:stretch>
            <a:fillRect/>
          </a:stretch>
        </p:blipFill>
        <p:spPr>
          <a:xfrm>
            <a:off x="1240653" y="4203280"/>
            <a:ext cx="8993361" cy="1209844"/>
          </a:xfrm>
          <a:prstGeom prst="rect">
            <a:avLst/>
          </a:prstGeom>
        </p:spPr>
      </p:pic>
      <p:pic>
        <p:nvPicPr>
          <p:cNvPr id="19" name="圖片 18">
            <a:extLst>
              <a:ext uri="{FF2B5EF4-FFF2-40B4-BE49-F238E27FC236}">
                <a16:creationId xmlns:a16="http://schemas.microsoft.com/office/drawing/2014/main" id="{F9F76E5B-97F5-B578-B6EE-A1D9E3C1F091}"/>
              </a:ext>
            </a:extLst>
          </p:cNvPr>
          <p:cNvPicPr>
            <a:picLocks noChangeAspect="1"/>
          </p:cNvPicPr>
          <p:nvPr/>
        </p:nvPicPr>
        <p:blipFill>
          <a:blip r:embed="rId7"/>
          <a:stretch>
            <a:fillRect/>
          </a:stretch>
        </p:blipFill>
        <p:spPr>
          <a:xfrm>
            <a:off x="5771022" y="1700386"/>
            <a:ext cx="6193582" cy="2258766"/>
          </a:xfrm>
          <a:prstGeom prst="rect">
            <a:avLst/>
          </a:prstGeom>
        </p:spPr>
      </p:pic>
      <p:grpSp>
        <p:nvGrpSpPr>
          <p:cNvPr id="20" name="群組 19">
            <a:extLst>
              <a:ext uri="{FF2B5EF4-FFF2-40B4-BE49-F238E27FC236}">
                <a16:creationId xmlns:a16="http://schemas.microsoft.com/office/drawing/2014/main" id="{9398B6F7-B747-2B1D-02F9-4DCA994A7686}"/>
              </a:ext>
            </a:extLst>
          </p:cNvPr>
          <p:cNvGrpSpPr/>
          <p:nvPr/>
        </p:nvGrpSpPr>
        <p:grpSpPr>
          <a:xfrm>
            <a:off x="377710" y="1726249"/>
            <a:ext cx="4382136" cy="2258766"/>
            <a:chOff x="0" y="0"/>
            <a:chExt cx="10655501" cy="1654865"/>
          </a:xfrm>
          <a:scene3d>
            <a:camera prst="orthographicFront"/>
            <a:lightRig rig="threePt" dir="t">
              <a:rot lat="0" lon="0" rev="7500000"/>
            </a:lightRig>
          </a:scene3d>
        </p:grpSpPr>
        <p:sp>
          <p:nvSpPr>
            <p:cNvPr id="21" name="矩形: 圓角 20">
              <a:extLst>
                <a:ext uri="{FF2B5EF4-FFF2-40B4-BE49-F238E27FC236}">
                  <a16:creationId xmlns:a16="http://schemas.microsoft.com/office/drawing/2014/main" id="{644D0BA5-0C31-E8C5-2B0B-A0B805D24AC4}"/>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22" name="矩形: 圓角 4">
              <a:extLst>
                <a:ext uri="{FF2B5EF4-FFF2-40B4-BE49-F238E27FC236}">
                  <a16:creationId xmlns:a16="http://schemas.microsoft.com/office/drawing/2014/main" id="{51B3E840-DD3D-3711-185F-5AA52867F2C1}"/>
                </a:ext>
              </a:extLst>
            </p:cNvPr>
            <p:cNvSpPr txBox="1"/>
            <p:nvPr/>
          </p:nvSpPr>
          <p:spPr>
            <a:xfrm>
              <a:off x="80784" y="80783"/>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解決辦法</a:t>
              </a:r>
              <a:r>
                <a:rPr lang="en-US" altLang="zh-TW" sz="2600" kern="1200" dirty="0"/>
                <a:t>:</a:t>
              </a:r>
              <a:r>
                <a:rPr lang="zh-TW" altLang="en-US" sz="2600" kern="1200" dirty="0"/>
                <a:t>上網找到有父節點跟兄弟節點可以來幫助定位</a:t>
              </a:r>
            </a:p>
          </p:txBody>
        </p:sp>
      </p:grpSp>
      <p:sp>
        <p:nvSpPr>
          <p:cNvPr id="23" name="Google Shape;192;p5">
            <a:extLst>
              <a:ext uri="{FF2B5EF4-FFF2-40B4-BE49-F238E27FC236}">
                <a16:creationId xmlns:a16="http://schemas.microsoft.com/office/drawing/2014/main" id="{BD44BD02-B75E-C819-B660-FD23848A0B4B}"/>
              </a:ext>
            </a:extLst>
          </p:cNvPr>
          <p:cNvSpPr/>
          <p:nvPr/>
        </p:nvSpPr>
        <p:spPr>
          <a:xfrm>
            <a:off x="5803406" y="2053982"/>
            <a:ext cx="3307064" cy="26722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5" name="Google Shape;192;p5">
            <a:extLst>
              <a:ext uri="{FF2B5EF4-FFF2-40B4-BE49-F238E27FC236}">
                <a16:creationId xmlns:a16="http://schemas.microsoft.com/office/drawing/2014/main" id="{5A9FA0A8-5990-9EAB-7441-382F98656229}"/>
              </a:ext>
            </a:extLst>
          </p:cNvPr>
          <p:cNvSpPr/>
          <p:nvPr/>
        </p:nvSpPr>
        <p:spPr>
          <a:xfrm>
            <a:off x="5803406" y="2781305"/>
            <a:ext cx="2645928" cy="26722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6" name="Google Shape;192;p5">
            <a:extLst>
              <a:ext uri="{FF2B5EF4-FFF2-40B4-BE49-F238E27FC236}">
                <a16:creationId xmlns:a16="http://schemas.microsoft.com/office/drawing/2014/main" id="{DC96FB1B-3924-8E9E-E981-E05B5E50CADB}"/>
              </a:ext>
            </a:extLst>
          </p:cNvPr>
          <p:cNvSpPr/>
          <p:nvPr/>
        </p:nvSpPr>
        <p:spPr>
          <a:xfrm>
            <a:off x="5801456" y="3548742"/>
            <a:ext cx="5394664" cy="26722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7" name="Google Shape;192;p5">
            <a:extLst>
              <a:ext uri="{FF2B5EF4-FFF2-40B4-BE49-F238E27FC236}">
                <a16:creationId xmlns:a16="http://schemas.microsoft.com/office/drawing/2014/main" id="{BAEC85E6-5801-84CD-F1CA-33BF1D7EFA50}"/>
              </a:ext>
            </a:extLst>
          </p:cNvPr>
          <p:cNvSpPr/>
          <p:nvPr/>
        </p:nvSpPr>
        <p:spPr>
          <a:xfrm>
            <a:off x="1780356" y="4540976"/>
            <a:ext cx="702452" cy="164248"/>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8" name="Google Shape;192;p5">
            <a:extLst>
              <a:ext uri="{FF2B5EF4-FFF2-40B4-BE49-F238E27FC236}">
                <a16:creationId xmlns:a16="http://schemas.microsoft.com/office/drawing/2014/main" id="{F7EAFB69-889F-39F3-C8B7-21CAE52DE461}"/>
              </a:ext>
            </a:extLst>
          </p:cNvPr>
          <p:cNvSpPr/>
          <p:nvPr/>
        </p:nvSpPr>
        <p:spPr>
          <a:xfrm>
            <a:off x="1405916" y="4228206"/>
            <a:ext cx="259381" cy="164248"/>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9" name="Google Shape;192;p5">
            <a:extLst>
              <a:ext uri="{FF2B5EF4-FFF2-40B4-BE49-F238E27FC236}">
                <a16:creationId xmlns:a16="http://schemas.microsoft.com/office/drawing/2014/main" id="{5BAF38D5-3309-64FD-11E4-51B9CE2A63A3}"/>
              </a:ext>
            </a:extLst>
          </p:cNvPr>
          <p:cNvSpPr/>
          <p:nvPr/>
        </p:nvSpPr>
        <p:spPr>
          <a:xfrm>
            <a:off x="1411971" y="4862023"/>
            <a:ext cx="259381" cy="164248"/>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1" name="文字方塊 30">
            <a:extLst>
              <a:ext uri="{FF2B5EF4-FFF2-40B4-BE49-F238E27FC236}">
                <a16:creationId xmlns:a16="http://schemas.microsoft.com/office/drawing/2014/main" id="{993D0A6D-B151-BB3C-4C56-0FAFA5E83E55}"/>
              </a:ext>
            </a:extLst>
          </p:cNvPr>
          <p:cNvSpPr txBox="1"/>
          <p:nvPr/>
        </p:nvSpPr>
        <p:spPr>
          <a:xfrm>
            <a:off x="5238894" y="2024744"/>
            <a:ext cx="702453" cy="338554"/>
          </a:xfrm>
          <a:prstGeom prst="rect">
            <a:avLst/>
          </a:prstGeom>
          <a:noFill/>
        </p:spPr>
        <p:txBody>
          <a:bodyPr wrap="square" rtlCol="0">
            <a:spAutoFit/>
          </a:bodyPr>
          <a:lstStyle/>
          <a:p>
            <a:r>
              <a:rPr lang="zh-TW" altLang="en-US" sz="1600" dirty="0">
                <a:solidFill>
                  <a:srgbClr val="FF0000"/>
                </a:solidFill>
              </a:rPr>
              <a:t>圖一</a:t>
            </a:r>
          </a:p>
        </p:txBody>
      </p:sp>
      <p:sp>
        <p:nvSpPr>
          <p:cNvPr id="32" name="文字方塊 31">
            <a:extLst>
              <a:ext uri="{FF2B5EF4-FFF2-40B4-BE49-F238E27FC236}">
                <a16:creationId xmlns:a16="http://schemas.microsoft.com/office/drawing/2014/main" id="{6856E9D3-15EF-3F4F-51C5-DCCD9C34310C}"/>
              </a:ext>
            </a:extLst>
          </p:cNvPr>
          <p:cNvSpPr txBox="1"/>
          <p:nvPr/>
        </p:nvSpPr>
        <p:spPr>
          <a:xfrm>
            <a:off x="5246371" y="2766729"/>
            <a:ext cx="702453" cy="338554"/>
          </a:xfrm>
          <a:prstGeom prst="rect">
            <a:avLst/>
          </a:prstGeom>
          <a:noFill/>
        </p:spPr>
        <p:txBody>
          <a:bodyPr wrap="square" rtlCol="0">
            <a:spAutoFit/>
          </a:bodyPr>
          <a:lstStyle/>
          <a:p>
            <a:r>
              <a:rPr lang="zh-TW" altLang="en-US" sz="1600" dirty="0">
                <a:solidFill>
                  <a:srgbClr val="FF0000"/>
                </a:solidFill>
              </a:rPr>
              <a:t>圖二</a:t>
            </a:r>
          </a:p>
        </p:txBody>
      </p:sp>
      <p:sp>
        <p:nvSpPr>
          <p:cNvPr id="34" name="文字方塊 33">
            <a:extLst>
              <a:ext uri="{FF2B5EF4-FFF2-40B4-BE49-F238E27FC236}">
                <a16:creationId xmlns:a16="http://schemas.microsoft.com/office/drawing/2014/main" id="{7B7A02F9-12CA-56AA-6053-2714A65103ED}"/>
              </a:ext>
            </a:extLst>
          </p:cNvPr>
          <p:cNvSpPr txBox="1"/>
          <p:nvPr/>
        </p:nvSpPr>
        <p:spPr>
          <a:xfrm>
            <a:off x="5238894" y="3513078"/>
            <a:ext cx="702453" cy="338554"/>
          </a:xfrm>
          <a:prstGeom prst="rect">
            <a:avLst/>
          </a:prstGeom>
          <a:noFill/>
        </p:spPr>
        <p:txBody>
          <a:bodyPr wrap="square" rtlCol="0">
            <a:spAutoFit/>
          </a:bodyPr>
          <a:lstStyle/>
          <a:p>
            <a:r>
              <a:rPr lang="zh-TW" altLang="en-US" sz="1600" dirty="0">
                <a:solidFill>
                  <a:srgbClr val="FF0000"/>
                </a:solidFill>
              </a:rPr>
              <a:t>圖三</a:t>
            </a:r>
          </a:p>
        </p:txBody>
      </p:sp>
      <p:sp>
        <p:nvSpPr>
          <p:cNvPr id="36" name="文字方塊 35">
            <a:extLst>
              <a:ext uri="{FF2B5EF4-FFF2-40B4-BE49-F238E27FC236}">
                <a16:creationId xmlns:a16="http://schemas.microsoft.com/office/drawing/2014/main" id="{77DB679F-630C-A813-93A3-EEB951C11D0F}"/>
              </a:ext>
            </a:extLst>
          </p:cNvPr>
          <p:cNvSpPr txBox="1"/>
          <p:nvPr/>
        </p:nvSpPr>
        <p:spPr>
          <a:xfrm>
            <a:off x="2031147" y="4661700"/>
            <a:ext cx="702453" cy="338554"/>
          </a:xfrm>
          <a:prstGeom prst="rect">
            <a:avLst/>
          </a:prstGeom>
          <a:noFill/>
        </p:spPr>
        <p:txBody>
          <a:bodyPr wrap="square" rtlCol="0">
            <a:spAutoFit/>
          </a:bodyPr>
          <a:lstStyle/>
          <a:p>
            <a:r>
              <a:rPr lang="zh-TW" altLang="en-US" sz="1600" dirty="0">
                <a:solidFill>
                  <a:srgbClr val="FF0000"/>
                </a:solidFill>
              </a:rPr>
              <a:t>圖一</a:t>
            </a:r>
          </a:p>
        </p:txBody>
      </p:sp>
      <p:sp>
        <p:nvSpPr>
          <p:cNvPr id="37" name="文字方塊 36">
            <a:extLst>
              <a:ext uri="{FF2B5EF4-FFF2-40B4-BE49-F238E27FC236}">
                <a16:creationId xmlns:a16="http://schemas.microsoft.com/office/drawing/2014/main" id="{CEE0D1AF-081E-4C9D-9FE8-78B63E43E972}"/>
              </a:ext>
            </a:extLst>
          </p:cNvPr>
          <p:cNvSpPr txBox="1"/>
          <p:nvPr/>
        </p:nvSpPr>
        <p:spPr>
          <a:xfrm>
            <a:off x="833154" y="4783176"/>
            <a:ext cx="702453" cy="338554"/>
          </a:xfrm>
          <a:prstGeom prst="rect">
            <a:avLst/>
          </a:prstGeom>
          <a:noFill/>
        </p:spPr>
        <p:txBody>
          <a:bodyPr wrap="square" rtlCol="0">
            <a:spAutoFit/>
          </a:bodyPr>
          <a:lstStyle/>
          <a:p>
            <a:r>
              <a:rPr lang="zh-TW" altLang="en-US" sz="1600" dirty="0">
                <a:solidFill>
                  <a:srgbClr val="FF0000"/>
                </a:solidFill>
              </a:rPr>
              <a:t>圖三</a:t>
            </a:r>
          </a:p>
        </p:txBody>
      </p:sp>
      <p:sp>
        <p:nvSpPr>
          <p:cNvPr id="38" name="文字方塊 37">
            <a:extLst>
              <a:ext uri="{FF2B5EF4-FFF2-40B4-BE49-F238E27FC236}">
                <a16:creationId xmlns:a16="http://schemas.microsoft.com/office/drawing/2014/main" id="{09AD5A49-29FF-4FA2-7678-A31A4DF5CC64}"/>
              </a:ext>
            </a:extLst>
          </p:cNvPr>
          <p:cNvSpPr txBox="1"/>
          <p:nvPr/>
        </p:nvSpPr>
        <p:spPr>
          <a:xfrm>
            <a:off x="833153" y="4141053"/>
            <a:ext cx="702453" cy="338554"/>
          </a:xfrm>
          <a:prstGeom prst="rect">
            <a:avLst/>
          </a:prstGeom>
          <a:noFill/>
        </p:spPr>
        <p:txBody>
          <a:bodyPr wrap="square" rtlCol="0">
            <a:spAutoFit/>
          </a:bodyPr>
          <a:lstStyle/>
          <a:p>
            <a:r>
              <a:rPr lang="zh-TW" altLang="en-US" sz="1600" dirty="0">
                <a:solidFill>
                  <a:srgbClr val="FF0000"/>
                </a:solidFill>
              </a:rPr>
              <a:t>圖二</a:t>
            </a:r>
          </a:p>
        </p:txBody>
      </p:sp>
      <p:sp>
        <p:nvSpPr>
          <p:cNvPr id="3" name="文字方塊 2">
            <a:extLst>
              <a:ext uri="{FF2B5EF4-FFF2-40B4-BE49-F238E27FC236}">
                <a16:creationId xmlns:a16="http://schemas.microsoft.com/office/drawing/2014/main" id="{6D9EE56C-F0A5-ECEE-713F-83421DCF1A5A}"/>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04-2.</a:t>
            </a:r>
            <a:r>
              <a:rPr lang="zh-TW" altLang="en-US" sz="3000" dirty="0">
                <a:solidFill>
                  <a:schemeClr val="accent6">
                    <a:lumMod val="75000"/>
                  </a:schemeClr>
                </a:solidFill>
              </a:rPr>
              <a:t>  問題二</a:t>
            </a:r>
          </a:p>
        </p:txBody>
      </p:sp>
    </p:spTree>
    <p:extLst>
      <p:ext uri="{BB962C8B-B14F-4D97-AF65-F5344CB8AC3E}">
        <p14:creationId xmlns:p14="http://schemas.microsoft.com/office/powerpoint/2010/main" val="19819733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90501E1E-FD65-FE02-00E3-88F8F1348B3F}"/>
              </a:ext>
            </a:extLst>
          </p:cNvPr>
          <p:cNvSpPr>
            <a:spLocks noGrp="1"/>
          </p:cNvSpPr>
          <p:nvPr>
            <p:ph type="subTitle" idx="1"/>
          </p:nvPr>
        </p:nvSpPr>
        <p:spPr>
          <a:xfrm>
            <a:off x="325505" y="764018"/>
            <a:ext cx="8101037" cy="4893421"/>
          </a:xfrm>
        </p:spPr>
        <p:txBody>
          <a:bodyPr>
            <a:normAutofit/>
          </a:bodyPr>
          <a:lstStyle/>
          <a:p>
            <a:pPr algn="l"/>
            <a:r>
              <a:rPr lang="zh-TW" altLang="en-US" sz="3200" dirty="0"/>
              <a:t>         </a:t>
            </a:r>
            <a:endParaRPr lang="en-US" altLang="zh-TW" sz="3200" dirty="0"/>
          </a:p>
        </p:txBody>
      </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7" name="群組 6">
            <a:extLst>
              <a:ext uri="{FF2B5EF4-FFF2-40B4-BE49-F238E27FC236}">
                <a16:creationId xmlns:a16="http://schemas.microsoft.com/office/drawing/2014/main" id="{12D782B6-5F36-40EC-56BF-2FFFA6CD7016}"/>
              </a:ext>
            </a:extLst>
          </p:cNvPr>
          <p:cNvGrpSpPr/>
          <p:nvPr/>
        </p:nvGrpSpPr>
        <p:grpSpPr>
          <a:xfrm>
            <a:off x="325505" y="831497"/>
            <a:ext cx="11446796" cy="703698"/>
            <a:chOff x="0" y="0"/>
            <a:chExt cx="10655501" cy="1654865"/>
          </a:xfrm>
          <a:solidFill>
            <a:schemeClr val="accent5">
              <a:lumMod val="75000"/>
            </a:schemeClr>
          </a:solidFill>
          <a:scene3d>
            <a:camera prst="orthographicFront"/>
            <a:lightRig rig="threePt" dir="t">
              <a:rot lat="0" lon="0" rev="7500000"/>
            </a:lightRig>
          </a:scene3d>
        </p:grpSpPr>
        <p:sp>
          <p:nvSpPr>
            <p:cNvPr id="8" name="矩形: 圓角 7">
              <a:extLst>
                <a:ext uri="{FF2B5EF4-FFF2-40B4-BE49-F238E27FC236}">
                  <a16:creationId xmlns:a16="http://schemas.microsoft.com/office/drawing/2014/main" id="{911FBB40-1588-CEBC-633F-F7336E5A7876}"/>
                </a:ext>
              </a:extLst>
            </p:cNvPr>
            <p:cNvSpPr/>
            <p:nvPr/>
          </p:nvSpPr>
          <p:spPr>
            <a:xfrm>
              <a:off x="0" y="0"/>
              <a:ext cx="10655501" cy="1654865"/>
            </a:xfrm>
            <a:prstGeom prst="roundRect">
              <a:avLst/>
            </a:prstGeom>
            <a:grp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0" name="矩形: 圓角 4">
              <a:extLst>
                <a:ext uri="{FF2B5EF4-FFF2-40B4-BE49-F238E27FC236}">
                  <a16:creationId xmlns:a16="http://schemas.microsoft.com/office/drawing/2014/main" id="{F69B5344-F759-53F7-B6F7-3FE525D4214D}"/>
                </a:ext>
              </a:extLst>
            </p:cNvPr>
            <p:cNvSpPr txBox="1"/>
            <p:nvPr/>
          </p:nvSpPr>
          <p:spPr>
            <a:xfrm>
              <a:off x="80784" y="80783"/>
              <a:ext cx="10493933" cy="149329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不會在每個長條圖上方顯示數值和不會在特定長條圖改變顏色</a:t>
              </a:r>
            </a:p>
          </p:txBody>
        </p:sp>
      </p:grpSp>
      <p:grpSp>
        <p:nvGrpSpPr>
          <p:cNvPr id="11" name="群組 10">
            <a:extLst>
              <a:ext uri="{FF2B5EF4-FFF2-40B4-BE49-F238E27FC236}">
                <a16:creationId xmlns:a16="http://schemas.microsoft.com/office/drawing/2014/main" id="{809FF38A-9CDF-E9AE-5430-C5E8655E7EC5}"/>
              </a:ext>
            </a:extLst>
          </p:cNvPr>
          <p:cNvGrpSpPr/>
          <p:nvPr/>
        </p:nvGrpSpPr>
        <p:grpSpPr>
          <a:xfrm>
            <a:off x="346565" y="1908011"/>
            <a:ext cx="3363382" cy="3557193"/>
            <a:chOff x="0" y="0"/>
            <a:chExt cx="10655501" cy="1654865"/>
          </a:xfrm>
          <a:solidFill>
            <a:schemeClr val="accent5">
              <a:lumMod val="75000"/>
            </a:schemeClr>
          </a:solidFill>
          <a:scene3d>
            <a:camera prst="orthographicFront"/>
            <a:lightRig rig="threePt" dir="t">
              <a:rot lat="0" lon="0" rev="7500000"/>
            </a:lightRig>
          </a:scene3d>
        </p:grpSpPr>
        <p:sp>
          <p:nvSpPr>
            <p:cNvPr id="12" name="矩形: 圓角 11">
              <a:extLst>
                <a:ext uri="{FF2B5EF4-FFF2-40B4-BE49-F238E27FC236}">
                  <a16:creationId xmlns:a16="http://schemas.microsoft.com/office/drawing/2014/main" id="{C4BB7262-48CF-50E1-9473-F8DD333BD474}"/>
                </a:ext>
              </a:extLst>
            </p:cNvPr>
            <p:cNvSpPr/>
            <p:nvPr/>
          </p:nvSpPr>
          <p:spPr>
            <a:xfrm>
              <a:off x="0" y="0"/>
              <a:ext cx="10655501" cy="1654865"/>
            </a:xfrm>
            <a:prstGeom prst="roundRect">
              <a:avLst/>
            </a:prstGeom>
            <a:grp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3" name="矩形: 圓角 4">
              <a:extLst>
                <a:ext uri="{FF2B5EF4-FFF2-40B4-BE49-F238E27FC236}">
                  <a16:creationId xmlns:a16="http://schemas.microsoft.com/office/drawing/2014/main" id="{89191E4A-F014-2A6A-0786-B0825B170EFF}"/>
                </a:ext>
              </a:extLst>
            </p:cNvPr>
            <p:cNvSpPr txBox="1"/>
            <p:nvPr/>
          </p:nvSpPr>
          <p:spPr>
            <a:xfrm>
              <a:off x="827153" y="80783"/>
              <a:ext cx="9176963" cy="147133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解決辦法</a:t>
              </a:r>
              <a:r>
                <a:rPr lang="en-US" altLang="zh-TW" sz="2600" kern="1200" dirty="0"/>
                <a:t>:</a:t>
              </a:r>
              <a:r>
                <a:rPr lang="zh-TW" altLang="en-US" sz="2600" kern="1200" dirty="0"/>
                <a:t>上網研究發現可以使用</a:t>
              </a:r>
              <a:r>
                <a:rPr lang="zh-TW" altLang="en-US" sz="2600" dirty="0"/>
                <a:t>長條圖物件的方法來設定</a:t>
              </a:r>
              <a:endParaRPr lang="en-US" altLang="zh-TW" sz="2600" dirty="0"/>
            </a:p>
          </p:txBody>
        </p:sp>
      </p:grpSp>
      <p:pic>
        <p:nvPicPr>
          <p:cNvPr id="28" name="圖片 27">
            <a:extLst>
              <a:ext uri="{FF2B5EF4-FFF2-40B4-BE49-F238E27FC236}">
                <a16:creationId xmlns:a16="http://schemas.microsoft.com/office/drawing/2014/main" id="{5EA92BEC-4073-CB3F-48DE-55BA8BF5EDC6}"/>
              </a:ext>
            </a:extLst>
          </p:cNvPr>
          <p:cNvPicPr>
            <a:picLocks noChangeAspect="1"/>
          </p:cNvPicPr>
          <p:nvPr/>
        </p:nvPicPr>
        <p:blipFill>
          <a:blip r:embed="rId6"/>
          <a:stretch>
            <a:fillRect/>
          </a:stretch>
        </p:blipFill>
        <p:spPr>
          <a:xfrm>
            <a:off x="9800351" y="1902262"/>
            <a:ext cx="1971950" cy="3995921"/>
          </a:xfrm>
          <a:prstGeom prst="rect">
            <a:avLst/>
          </a:prstGeom>
        </p:spPr>
      </p:pic>
      <p:sp>
        <p:nvSpPr>
          <p:cNvPr id="29" name="Google Shape;192;p5">
            <a:extLst>
              <a:ext uri="{FF2B5EF4-FFF2-40B4-BE49-F238E27FC236}">
                <a16:creationId xmlns:a16="http://schemas.microsoft.com/office/drawing/2014/main" id="{D9080A8F-176E-5A02-5AEF-9180C7036650}"/>
              </a:ext>
            </a:extLst>
          </p:cNvPr>
          <p:cNvSpPr/>
          <p:nvPr/>
        </p:nvSpPr>
        <p:spPr>
          <a:xfrm>
            <a:off x="9833640" y="5677906"/>
            <a:ext cx="187778" cy="182487"/>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2" name="文字方塊 31">
            <a:extLst>
              <a:ext uri="{FF2B5EF4-FFF2-40B4-BE49-F238E27FC236}">
                <a16:creationId xmlns:a16="http://schemas.microsoft.com/office/drawing/2014/main" id="{BA1D54F5-9923-ECAF-F692-5D5044ABC063}"/>
              </a:ext>
            </a:extLst>
          </p:cNvPr>
          <p:cNvSpPr txBox="1"/>
          <p:nvPr/>
        </p:nvSpPr>
        <p:spPr>
          <a:xfrm>
            <a:off x="9706468" y="5860393"/>
            <a:ext cx="895211" cy="430887"/>
          </a:xfrm>
          <a:prstGeom prst="rect">
            <a:avLst/>
          </a:prstGeom>
          <a:noFill/>
        </p:spPr>
        <p:txBody>
          <a:bodyPr wrap="square" rtlCol="0">
            <a:spAutoFit/>
          </a:bodyPr>
          <a:lstStyle/>
          <a:p>
            <a:r>
              <a:rPr lang="zh-TW" altLang="en-US" sz="2200" dirty="0">
                <a:solidFill>
                  <a:srgbClr val="FF0000"/>
                </a:solidFill>
              </a:rPr>
              <a:t>圖三</a:t>
            </a:r>
          </a:p>
        </p:txBody>
      </p:sp>
      <p:pic>
        <p:nvPicPr>
          <p:cNvPr id="34" name="圖片 33">
            <a:extLst>
              <a:ext uri="{FF2B5EF4-FFF2-40B4-BE49-F238E27FC236}">
                <a16:creationId xmlns:a16="http://schemas.microsoft.com/office/drawing/2014/main" id="{1A9298BC-51CE-309C-82B2-F7D6C5D77101}"/>
              </a:ext>
            </a:extLst>
          </p:cNvPr>
          <p:cNvPicPr>
            <a:picLocks noChangeAspect="1"/>
          </p:cNvPicPr>
          <p:nvPr/>
        </p:nvPicPr>
        <p:blipFill>
          <a:blip r:embed="rId7"/>
          <a:stretch>
            <a:fillRect/>
          </a:stretch>
        </p:blipFill>
        <p:spPr>
          <a:xfrm>
            <a:off x="4051867" y="1899258"/>
            <a:ext cx="5061580" cy="4761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Google Shape;192;p5">
            <a:extLst>
              <a:ext uri="{FF2B5EF4-FFF2-40B4-BE49-F238E27FC236}">
                <a16:creationId xmlns:a16="http://schemas.microsoft.com/office/drawing/2014/main" id="{40616212-6135-9551-5E74-F209586ADB6D}"/>
              </a:ext>
            </a:extLst>
          </p:cNvPr>
          <p:cNvSpPr/>
          <p:nvPr/>
        </p:nvSpPr>
        <p:spPr>
          <a:xfrm>
            <a:off x="4089049" y="1926902"/>
            <a:ext cx="369465" cy="182487"/>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7" name="文字方塊 36">
            <a:extLst>
              <a:ext uri="{FF2B5EF4-FFF2-40B4-BE49-F238E27FC236}">
                <a16:creationId xmlns:a16="http://schemas.microsoft.com/office/drawing/2014/main" id="{DD6BBE65-210B-AA45-4617-A36237AAA314}"/>
              </a:ext>
            </a:extLst>
          </p:cNvPr>
          <p:cNvSpPr txBox="1"/>
          <p:nvPr/>
        </p:nvSpPr>
        <p:spPr>
          <a:xfrm>
            <a:off x="3348294" y="5624027"/>
            <a:ext cx="895211" cy="430887"/>
          </a:xfrm>
          <a:prstGeom prst="rect">
            <a:avLst/>
          </a:prstGeom>
          <a:noFill/>
        </p:spPr>
        <p:txBody>
          <a:bodyPr wrap="square" rtlCol="0">
            <a:spAutoFit/>
          </a:bodyPr>
          <a:lstStyle/>
          <a:p>
            <a:r>
              <a:rPr lang="zh-TW" altLang="en-US" sz="2200" dirty="0">
                <a:solidFill>
                  <a:srgbClr val="FF0000"/>
                </a:solidFill>
              </a:rPr>
              <a:t>圖二</a:t>
            </a:r>
          </a:p>
        </p:txBody>
      </p:sp>
      <p:sp>
        <p:nvSpPr>
          <p:cNvPr id="38" name="Google Shape;192;p5">
            <a:extLst>
              <a:ext uri="{FF2B5EF4-FFF2-40B4-BE49-F238E27FC236}">
                <a16:creationId xmlns:a16="http://schemas.microsoft.com/office/drawing/2014/main" id="{1CD96D01-8D5C-4221-C4F6-D3972DE894D5}"/>
              </a:ext>
            </a:extLst>
          </p:cNvPr>
          <p:cNvSpPr/>
          <p:nvPr/>
        </p:nvSpPr>
        <p:spPr>
          <a:xfrm>
            <a:off x="4089049" y="4980707"/>
            <a:ext cx="4930514" cy="1642633"/>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9" name="文字方塊 38">
            <a:extLst>
              <a:ext uri="{FF2B5EF4-FFF2-40B4-BE49-F238E27FC236}">
                <a16:creationId xmlns:a16="http://schemas.microsoft.com/office/drawing/2014/main" id="{AC153E25-3320-1D14-71A1-37AAA52E704D}"/>
              </a:ext>
            </a:extLst>
          </p:cNvPr>
          <p:cNvSpPr txBox="1"/>
          <p:nvPr/>
        </p:nvSpPr>
        <p:spPr>
          <a:xfrm>
            <a:off x="3862347" y="1495556"/>
            <a:ext cx="895211" cy="430887"/>
          </a:xfrm>
          <a:prstGeom prst="rect">
            <a:avLst/>
          </a:prstGeom>
          <a:noFill/>
        </p:spPr>
        <p:txBody>
          <a:bodyPr wrap="square" rtlCol="0">
            <a:spAutoFit/>
          </a:bodyPr>
          <a:lstStyle/>
          <a:p>
            <a:r>
              <a:rPr lang="zh-TW" altLang="en-US" sz="2200" dirty="0">
                <a:solidFill>
                  <a:srgbClr val="FF0000"/>
                </a:solidFill>
              </a:rPr>
              <a:t>圖一</a:t>
            </a:r>
          </a:p>
        </p:txBody>
      </p:sp>
      <p:sp>
        <p:nvSpPr>
          <p:cNvPr id="2" name="文字方塊 1">
            <a:extLst>
              <a:ext uri="{FF2B5EF4-FFF2-40B4-BE49-F238E27FC236}">
                <a16:creationId xmlns:a16="http://schemas.microsoft.com/office/drawing/2014/main" id="{85CE086B-182E-FF25-0743-3E0795A262D4}"/>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04-3.</a:t>
            </a:r>
            <a:r>
              <a:rPr lang="zh-TW" altLang="en-US" sz="3000" dirty="0">
                <a:solidFill>
                  <a:schemeClr val="accent6">
                    <a:lumMod val="75000"/>
                  </a:schemeClr>
                </a:solidFill>
              </a:rPr>
              <a:t>  問題三</a:t>
            </a:r>
          </a:p>
        </p:txBody>
      </p:sp>
    </p:spTree>
    <p:extLst>
      <p:ext uri="{BB962C8B-B14F-4D97-AF65-F5344CB8AC3E}">
        <p14:creationId xmlns:p14="http://schemas.microsoft.com/office/powerpoint/2010/main" val="2249316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7000"/>
                <a:lumOff val="93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2BAD2-9360-08C4-91FF-38659E5EFA76}"/>
              </a:ext>
            </a:extLst>
          </p:cNvPr>
          <p:cNvSpPr>
            <a:spLocks noGrp="1"/>
          </p:cNvSpPr>
          <p:nvPr>
            <p:ph type="ctrTitle"/>
          </p:nvPr>
        </p:nvSpPr>
        <p:spPr>
          <a:xfrm>
            <a:off x="92738" y="72361"/>
            <a:ext cx="1654408" cy="980536"/>
          </a:xfrm>
        </p:spPr>
        <p:txBody>
          <a:bodyPr>
            <a:normAutofit/>
          </a:bodyPr>
          <a:lstStyle/>
          <a:p>
            <a:pPr algn="l"/>
            <a:r>
              <a:rPr lang="zh-TW" altLang="en-US" sz="5000" dirty="0">
                <a:solidFill>
                  <a:srgbClr val="FF0000"/>
                </a:solidFill>
              </a:rPr>
              <a:t>目錄</a:t>
            </a:r>
            <a:r>
              <a:rPr lang="en-US" altLang="zh-TW" sz="5000" dirty="0">
                <a:solidFill>
                  <a:srgbClr val="FF0000"/>
                </a:solidFill>
              </a:rPr>
              <a:t>:</a:t>
            </a:r>
            <a:endParaRPr lang="zh-TW" altLang="en-US" sz="5000" dirty="0">
              <a:solidFill>
                <a:srgbClr val="FF0000"/>
              </a:solidFill>
            </a:endParaRPr>
          </a:p>
        </p:txBody>
      </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graphicFrame>
        <p:nvGraphicFramePr>
          <p:cNvPr id="17" name="內容版面配置區 4">
            <a:extLst>
              <a:ext uri="{FF2B5EF4-FFF2-40B4-BE49-F238E27FC236}">
                <a16:creationId xmlns:a16="http://schemas.microsoft.com/office/drawing/2014/main" id="{6C736DEA-78CC-641C-DADF-6F64E2E730D4}"/>
              </a:ext>
            </a:extLst>
          </p:cNvPr>
          <p:cNvGraphicFramePr>
            <a:graphicFrameLocks/>
          </p:cNvGraphicFramePr>
          <p:nvPr>
            <p:extLst>
              <p:ext uri="{D42A27DB-BD31-4B8C-83A1-F6EECF244321}">
                <p14:modId xmlns:p14="http://schemas.microsoft.com/office/powerpoint/2010/main" val="3132092244"/>
              </p:ext>
            </p:extLst>
          </p:nvPr>
        </p:nvGraphicFramePr>
        <p:xfrm>
          <a:off x="2004785" y="486803"/>
          <a:ext cx="9688952" cy="6058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文字方塊 17">
            <a:extLst>
              <a:ext uri="{FF2B5EF4-FFF2-40B4-BE49-F238E27FC236}">
                <a16:creationId xmlns:a16="http://schemas.microsoft.com/office/drawing/2014/main" id="{656A672B-DEB3-625C-861A-673596E794DF}"/>
              </a:ext>
            </a:extLst>
          </p:cNvPr>
          <p:cNvSpPr txBox="1"/>
          <p:nvPr/>
        </p:nvSpPr>
        <p:spPr>
          <a:xfrm>
            <a:off x="2245575" y="927224"/>
            <a:ext cx="709741" cy="584775"/>
          </a:xfrm>
          <a:prstGeom prst="rect">
            <a:avLst/>
          </a:prstGeom>
          <a:noFill/>
        </p:spPr>
        <p:txBody>
          <a:bodyPr wrap="square" rtlCol="0">
            <a:spAutoFit/>
          </a:bodyPr>
          <a:lstStyle/>
          <a:p>
            <a:r>
              <a:rPr lang="en-US" altLang="zh-TW" sz="3200" dirty="0"/>
              <a:t>01</a:t>
            </a:r>
            <a:endParaRPr lang="zh-TW" altLang="en-US" sz="3200" dirty="0"/>
          </a:p>
        </p:txBody>
      </p:sp>
      <p:sp>
        <p:nvSpPr>
          <p:cNvPr id="19" name="文字方塊 18">
            <a:extLst>
              <a:ext uri="{FF2B5EF4-FFF2-40B4-BE49-F238E27FC236}">
                <a16:creationId xmlns:a16="http://schemas.microsoft.com/office/drawing/2014/main" id="{66CDE297-FDCD-AE44-99A3-01EDEAF11FB9}"/>
              </a:ext>
            </a:extLst>
          </p:cNvPr>
          <p:cNvSpPr txBox="1"/>
          <p:nvPr/>
        </p:nvSpPr>
        <p:spPr>
          <a:xfrm>
            <a:off x="2805984" y="2064791"/>
            <a:ext cx="709741" cy="584775"/>
          </a:xfrm>
          <a:prstGeom prst="rect">
            <a:avLst/>
          </a:prstGeom>
          <a:noFill/>
        </p:spPr>
        <p:txBody>
          <a:bodyPr wrap="square" rtlCol="0">
            <a:spAutoFit/>
          </a:bodyPr>
          <a:lstStyle/>
          <a:p>
            <a:r>
              <a:rPr lang="en-US" altLang="zh-TW" sz="3200" dirty="0"/>
              <a:t>02</a:t>
            </a:r>
            <a:endParaRPr lang="zh-TW" altLang="en-US" sz="3200" dirty="0"/>
          </a:p>
        </p:txBody>
      </p:sp>
      <p:sp>
        <p:nvSpPr>
          <p:cNvPr id="20" name="文字方塊 19">
            <a:extLst>
              <a:ext uri="{FF2B5EF4-FFF2-40B4-BE49-F238E27FC236}">
                <a16:creationId xmlns:a16="http://schemas.microsoft.com/office/drawing/2014/main" id="{16DAF29A-5D21-3F2E-25ED-4C20EB05600F}"/>
              </a:ext>
            </a:extLst>
          </p:cNvPr>
          <p:cNvSpPr txBox="1"/>
          <p:nvPr/>
        </p:nvSpPr>
        <p:spPr>
          <a:xfrm>
            <a:off x="2955316" y="3202358"/>
            <a:ext cx="709741" cy="584775"/>
          </a:xfrm>
          <a:prstGeom prst="rect">
            <a:avLst/>
          </a:prstGeom>
          <a:noFill/>
        </p:spPr>
        <p:txBody>
          <a:bodyPr wrap="square" rtlCol="0">
            <a:spAutoFit/>
          </a:bodyPr>
          <a:lstStyle/>
          <a:p>
            <a:r>
              <a:rPr lang="en-US" altLang="zh-TW" sz="3200" dirty="0"/>
              <a:t>03</a:t>
            </a:r>
            <a:endParaRPr lang="zh-TW" altLang="en-US" sz="3200" dirty="0"/>
          </a:p>
        </p:txBody>
      </p:sp>
      <p:sp>
        <p:nvSpPr>
          <p:cNvPr id="21" name="文字方塊 20">
            <a:extLst>
              <a:ext uri="{FF2B5EF4-FFF2-40B4-BE49-F238E27FC236}">
                <a16:creationId xmlns:a16="http://schemas.microsoft.com/office/drawing/2014/main" id="{3DDF86F8-9766-FEBA-CBEE-740CD4AC1114}"/>
              </a:ext>
            </a:extLst>
          </p:cNvPr>
          <p:cNvSpPr txBox="1"/>
          <p:nvPr/>
        </p:nvSpPr>
        <p:spPr>
          <a:xfrm>
            <a:off x="2815173" y="4339925"/>
            <a:ext cx="700552" cy="584775"/>
          </a:xfrm>
          <a:prstGeom prst="rect">
            <a:avLst/>
          </a:prstGeom>
          <a:noFill/>
        </p:spPr>
        <p:txBody>
          <a:bodyPr wrap="square" rtlCol="0">
            <a:spAutoFit/>
          </a:bodyPr>
          <a:lstStyle/>
          <a:p>
            <a:r>
              <a:rPr lang="en-US" altLang="zh-TW" sz="3200" dirty="0"/>
              <a:t>04</a:t>
            </a:r>
            <a:endParaRPr lang="zh-TW" altLang="en-US" sz="3200" dirty="0"/>
          </a:p>
        </p:txBody>
      </p:sp>
      <mc:AlternateContent xmlns:mc="http://schemas.openxmlformats.org/markup-compatibility/2006">
        <mc:Choice xmlns:am3d="http://schemas.microsoft.com/office/drawing/2017/model3d" Requires="am3d">
          <p:graphicFrame>
            <p:nvGraphicFramePr>
              <p:cNvPr id="22" name="3D 模型 21" descr="Treasure chest">
                <a:extLst>
                  <a:ext uri="{FF2B5EF4-FFF2-40B4-BE49-F238E27FC236}">
                    <a16:creationId xmlns:a16="http://schemas.microsoft.com/office/drawing/2014/main" id="{AB4A85C7-1A30-E866-C294-AE5226D395E6}"/>
                  </a:ext>
                </a:extLst>
              </p:cNvPr>
              <p:cNvGraphicFramePr/>
              <p:nvPr>
                <p:extLst>
                  <p:ext uri="{D42A27DB-BD31-4B8C-83A1-F6EECF244321}">
                    <p14:modId xmlns:p14="http://schemas.microsoft.com/office/powerpoint/2010/main" val="1495054126"/>
                  </p:ext>
                </p:extLst>
              </p:nvPr>
            </p:nvGraphicFramePr>
            <p:xfrm>
              <a:off x="124990" y="5499557"/>
              <a:ext cx="1703810" cy="1256992"/>
            </p:xfrm>
            <a:graphic>
              <a:graphicData uri="http://schemas.microsoft.com/office/drawing/2017/model3d">
                <am3d:model3d r:embed="rId9">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10"/>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模型 21" descr="Treasure chest">
                <a:extLst>
                  <a:ext uri="{FF2B5EF4-FFF2-40B4-BE49-F238E27FC236}">
                    <a16:creationId xmlns:a16="http://schemas.microsoft.com/office/drawing/2014/main" id="{AB4A85C7-1A30-E866-C294-AE5226D395E6}"/>
                  </a:ext>
                </a:extLst>
              </p:cNvPr>
              <p:cNvPicPr>
                <a:picLocks noGrp="1" noRot="1" noChangeAspect="1" noMove="1" noResize="1" noEditPoints="1" noAdjustHandles="1" noChangeArrowheads="1" noChangeShapeType="1" noCrop="1"/>
              </p:cNvPicPr>
              <p:nvPr/>
            </p:nvPicPr>
            <p:blipFill>
              <a:blip r:embed="rId10"/>
              <a:stretch>
                <a:fillRect/>
              </a:stretch>
            </p:blipFill>
            <p:spPr>
              <a:xfrm>
                <a:off x="124990" y="5499557"/>
                <a:ext cx="1703810" cy="1256992"/>
              </a:xfrm>
              <a:prstGeom prst="rect">
                <a:avLst/>
              </a:prstGeom>
            </p:spPr>
          </p:pic>
        </mc:Fallback>
      </mc:AlternateContent>
      <p:sp>
        <p:nvSpPr>
          <p:cNvPr id="26" name="文字方塊 25">
            <a:extLst>
              <a:ext uri="{FF2B5EF4-FFF2-40B4-BE49-F238E27FC236}">
                <a16:creationId xmlns:a16="http://schemas.microsoft.com/office/drawing/2014/main" id="{CEEAD85E-6BA7-90A4-215C-C6823FFEC39E}"/>
              </a:ext>
            </a:extLst>
          </p:cNvPr>
          <p:cNvSpPr txBox="1"/>
          <p:nvPr/>
        </p:nvSpPr>
        <p:spPr>
          <a:xfrm>
            <a:off x="2264557" y="5477492"/>
            <a:ext cx="709741" cy="584775"/>
          </a:xfrm>
          <a:prstGeom prst="rect">
            <a:avLst/>
          </a:prstGeom>
          <a:noFill/>
        </p:spPr>
        <p:txBody>
          <a:bodyPr wrap="square" rtlCol="0">
            <a:spAutoFit/>
          </a:bodyPr>
          <a:lstStyle/>
          <a:p>
            <a:r>
              <a:rPr lang="en-US" altLang="zh-TW" sz="3200" dirty="0"/>
              <a:t>05</a:t>
            </a:r>
            <a:endParaRPr lang="zh-TW" altLang="en-US" sz="3200" dirty="0"/>
          </a:p>
        </p:txBody>
      </p:sp>
    </p:spTree>
    <p:extLst>
      <p:ext uri="{BB962C8B-B14F-4D97-AF65-F5344CB8AC3E}">
        <p14:creationId xmlns:p14="http://schemas.microsoft.com/office/powerpoint/2010/main" val="1511097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90501E1E-FD65-FE02-00E3-88F8F1348B3F}"/>
              </a:ext>
            </a:extLst>
          </p:cNvPr>
          <p:cNvSpPr>
            <a:spLocks noGrp="1"/>
          </p:cNvSpPr>
          <p:nvPr>
            <p:ph type="subTitle" idx="1"/>
          </p:nvPr>
        </p:nvSpPr>
        <p:spPr>
          <a:xfrm>
            <a:off x="325505" y="764018"/>
            <a:ext cx="8101037" cy="4893421"/>
          </a:xfrm>
        </p:spPr>
        <p:txBody>
          <a:bodyPr>
            <a:normAutofit/>
          </a:bodyPr>
          <a:lstStyle/>
          <a:p>
            <a:pPr algn="l"/>
            <a:r>
              <a:rPr lang="zh-TW" altLang="en-US" sz="3200" dirty="0"/>
              <a:t>         </a:t>
            </a:r>
            <a:endParaRPr lang="en-US" altLang="zh-TW" sz="3200" dirty="0"/>
          </a:p>
        </p:txBody>
      </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7863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7" name="群組 6">
            <a:extLst>
              <a:ext uri="{FF2B5EF4-FFF2-40B4-BE49-F238E27FC236}">
                <a16:creationId xmlns:a16="http://schemas.microsoft.com/office/drawing/2014/main" id="{12D782B6-5F36-40EC-56BF-2FFFA6CD7016}"/>
              </a:ext>
            </a:extLst>
          </p:cNvPr>
          <p:cNvGrpSpPr/>
          <p:nvPr/>
        </p:nvGrpSpPr>
        <p:grpSpPr>
          <a:xfrm>
            <a:off x="3376844" y="74933"/>
            <a:ext cx="3857436" cy="703698"/>
            <a:chOff x="0" y="0"/>
            <a:chExt cx="10655501" cy="1654865"/>
          </a:xfrm>
          <a:scene3d>
            <a:camera prst="orthographicFront"/>
            <a:lightRig rig="threePt" dir="t">
              <a:rot lat="0" lon="0" rev="7500000"/>
            </a:lightRig>
          </a:scene3d>
        </p:grpSpPr>
        <p:sp>
          <p:nvSpPr>
            <p:cNvPr id="8" name="矩形: 圓角 7">
              <a:extLst>
                <a:ext uri="{FF2B5EF4-FFF2-40B4-BE49-F238E27FC236}">
                  <a16:creationId xmlns:a16="http://schemas.microsoft.com/office/drawing/2014/main" id="{911FBB40-1588-CEBC-633F-F7336E5A7876}"/>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0" name="矩形: 圓角 4">
              <a:extLst>
                <a:ext uri="{FF2B5EF4-FFF2-40B4-BE49-F238E27FC236}">
                  <a16:creationId xmlns:a16="http://schemas.microsoft.com/office/drawing/2014/main" id="{F69B5344-F759-53F7-B6F7-3FE525D4214D}"/>
                </a:ext>
              </a:extLst>
            </p:cNvPr>
            <p:cNvSpPr txBox="1"/>
            <p:nvPr/>
          </p:nvSpPr>
          <p:spPr>
            <a:xfrm>
              <a:off x="80784" y="80783"/>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不會合併欄位數據</a:t>
              </a:r>
            </a:p>
          </p:txBody>
        </p:sp>
      </p:grpSp>
      <p:grpSp>
        <p:nvGrpSpPr>
          <p:cNvPr id="11" name="群組 10">
            <a:extLst>
              <a:ext uri="{FF2B5EF4-FFF2-40B4-BE49-F238E27FC236}">
                <a16:creationId xmlns:a16="http://schemas.microsoft.com/office/drawing/2014/main" id="{809FF38A-9CDF-E9AE-5430-C5E8655E7EC5}"/>
              </a:ext>
            </a:extLst>
          </p:cNvPr>
          <p:cNvGrpSpPr/>
          <p:nvPr/>
        </p:nvGrpSpPr>
        <p:grpSpPr>
          <a:xfrm>
            <a:off x="659769" y="1750932"/>
            <a:ext cx="4718173" cy="2434862"/>
            <a:chOff x="0" y="0"/>
            <a:chExt cx="10655501" cy="1654865"/>
          </a:xfrm>
          <a:scene3d>
            <a:camera prst="orthographicFront"/>
            <a:lightRig rig="threePt" dir="t">
              <a:rot lat="0" lon="0" rev="7500000"/>
            </a:lightRig>
          </a:scene3d>
        </p:grpSpPr>
        <p:sp>
          <p:nvSpPr>
            <p:cNvPr id="12" name="矩形: 圓角 11">
              <a:extLst>
                <a:ext uri="{FF2B5EF4-FFF2-40B4-BE49-F238E27FC236}">
                  <a16:creationId xmlns:a16="http://schemas.microsoft.com/office/drawing/2014/main" id="{C4BB7262-48CF-50E1-9473-F8DD333BD474}"/>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3" name="矩形: 圓角 4">
              <a:extLst>
                <a:ext uri="{FF2B5EF4-FFF2-40B4-BE49-F238E27FC236}">
                  <a16:creationId xmlns:a16="http://schemas.microsoft.com/office/drawing/2014/main" id="{89191E4A-F014-2A6A-0786-B0825B170EFF}"/>
                </a:ext>
              </a:extLst>
            </p:cNvPr>
            <p:cNvSpPr txBox="1"/>
            <p:nvPr/>
          </p:nvSpPr>
          <p:spPr>
            <a:xfrm>
              <a:off x="80785" y="80783"/>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解決辦法</a:t>
              </a:r>
              <a:r>
                <a:rPr lang="en-US" altLang="zh-TW" sz="2600" kern="1200" dirty="0"/>
                <a:t>:</a:t>
              </a:r>
              <a:r>
                <a:rPr lang="zh-TW" altLang="en-US" sz="2600" kern="1200" dirty="0"/>
                <a:t>欄位如圖一、原始資料如圖三，使用串列生成式搭配</a:t>
              </a:r>
              <a:r>
                <a:rPr lang="en-US" altLang="zh-TW" sz="2600" kern="1200" dirty="0"/>
                <a:t>in</a:t>
              </a:r>
              <a:r>
                <a:rPr lang="zh-TW" altLang="en-US" sz="2600" kern="1200" dirty="0"/>
                <a:t>將所有本益比欄位抓下，再用</a:t>
              </a:r>
              <a:r>
                <a:rPr lang="en-US" altLang="zh-TW" sz="2600" kern="1200" dirty="0" err="1"/>
                <a:t>concat</a:t>
              </a:r>
              <a:r>
                <a:rPr lang="zh-TW" altLang="en-US" sz="2600" kern="1200" dirty="0"/>
                <a:t>函式搭配串列生成式將所有本益比欄位合併如圖二</a:t>
              </a:r>
            </a:p>
          </p:txBody>
        </p:sp>
      </p:grpSp>
      <p:pic>
        <p:nvPicPr>
          <p:cNvPr id="2" name="圖片 1">
            <a:extLst>
              <a:ext uri="{FF2B5EF4-FFF2-40B4-BE49-F238E27FC236}">
                <a16:creationId xmlns:a16="http://schemas.microsoft.com/office/drawing/2014/main" id="{33926D2E-9718-B299-7C4F-2297083D9790}"/>
              </a:ext>
            </a:extLst>
          </p:cNvPr>
          <p:cNvPicPr>
            <a:picLocks noChangeAspect="1"/>
          </p:cNvPicPr>
          <p:nvPr/>
        </p:nvPicPr>
        <p:blipFill>
          <a:blip r:embed="rId4"/>
          <a:stretch>
            <a:fillRect/>
          </a:stretch>
        </p:blipFill>
        <p:spPr>
          <a:xfrm>
            <a:off x="6194909" y="1807567"/>
            <a:ext cx="5227648" cy="4893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E323893A-BE85-11C2-C823-A01BB3F39080}"/>
              </a:ext>
            </a:extLst>
          </p:cNvPr>
          <p:cNvPicPr>
            <a:picLocks noChangeAspect="1"/>
          </p:cNvPicPr>
          <p:nvPr/>
        </p:nvPicPr>
        <p:blipFill>
          <a:blip r:embed="rId5"/>
          <a:stretch>
            <a:fillRect/>
          </a:stretch>
        </p:blipFill>
        <p:spPr>
          <a:xfrm>
            <a:off x="695540" y="4432452"/>
            <a:ext cx="4740911" cy="2268536"/>
          </a:xfrm>
          <a:prstGeom prst="rect">
            <a:avLst/>
          </a:prstGeom>
        </p:spPr>
      </p:pic>
      <p:pic>
        <p:nvPicPr>
          <p:cNvPr id="22" name="圖片 21">
            <a:extLst>
              <a:ext uri="{FF2B5EF4-FFF2-40B4-BE49-F238E27FC236}">
                <a16:creationId xmlns:a16="http://schemas.microsoft.com/office/drawing/2014/main" id="{51F27B51-1E66-01D3-F61E-FFC4FB8EB58B}"/>
              </a:ext>
            </a:extLst>
          </p:cNvPr>
          <p:cNvPicPr>
            <a:picLocks noChangeAspect="1"/>
          </p:cNvPicPr>
          <p:nvPr/>
        </p:nvPicPr>
        <p:blipFill>
          <a:blip r:embed="rId6"/>
          <a:stretch>
            <a:fillRect/>
          </a:stretch>
        </p:blipFill>
        <p:spPr>
          <a:xfrm>
            <a:off x="2022580" y="865039"/>
            <a:ext cx="7091142" cy="736396"/>
          </a:xfrm>
          <a:prstGeom prst="rect">
            <a:avLst/>
          </a:prstGeom>
        </p:spPr>
      </p:pic>
      <p:sp>
        <p:nvSpPr>
          <p:cNvPr id="23" name="文字方塊 22">
            <a:extLst>
              <a:ext uri="{FF2B5EF4-FFF2-40B4-BE49-F238E27FC236}">
                <a16:creationId xmlns:a16="http://schemas.microsoft.com/office/drawing/2014/main" id="{10BE2F67-7F5C-9327-5EF4-9BC2C4FDA24E}"/>
              </a:ext>
            </a:extLst>
          </p:cNvPr>
          <p:cNvSpPr txBox="1"/>
          <p:nvPr/>
        </p:nvSpPr>
        <p:spPr>
          <a:xfrm>
            <a:off x="1355189" y="1014536"/>
            <a:ext cx="895211" cy="430887"/>
          </a:xfrm>
          <a:prstGeom prst="rect">
            <a:avLst/>
          </a:prstGeom>
          <a:noFill/>
        </p:spPr>
        <p:txBody>
          <a:bodyPr wrap="square" rtlCol="0">
            <a:spAutoFit/>
          </a:bodyPr>
          <a:lstStyle/>
          <a:p>
            <a:r>
              <a:rPr lang="zh-TW" altLang="en-US" sz="2200" dirty="0">
                <a:solidFill>
                  <a:srgbClr val="FF0000"/>
                </a:solidFill>
              </a:rPr>
              <a:t>圖一</a:t>
            </a:r>
          </a:p>
        </p:txBody>
      </p:sp>
      <p:sp>
        <p:nvSpPr>
          <p:cNvPr id="24" name="文字方塊 23">
            <a:extLst>
              <a:ext uri="{FF2B5EF4-FFF2-40B4-BE49-F238E27FC236}">
                <a16:creationId xmlns:a16="http://schemas.microsoft.com/office/drawing/2014/main" id="{6E66C40F-6055-BDDA-225D-051E0F7B7EB3}"/>
              </a:ext>
            </a:extLst>
          </p:cNvPr>
          <p:cNvSpPr txBox="1"/>
          <p:nvPr/>
        </p:nvSpPr>
        <p:spPr>
          <a:xfrm>
            <a:off x="5492242" y="2267105"/>
            <a:ext cx="895211" cy="430887"/>
          </a:xfrm>
          <a:prstGeom prst="rect">
            <a:avLst/>
          </a:prstGeom>
          <a:noFill/>
        </p:spPr>
        <p:txBody>
          <a:bodyPr wrap="square" rtlCol="0">
            <a:spAutoFit/>
          </a:bodyPr>
          <a:lstStyle/>
          <a:p>
            <a:r>
              <a:rPr lang="zh-TW" altLang="en-US" sz="2200" dirty="0">
                <a:solidFill>
                  <a:srgbClr val="FF0000"/>
                </a:solidFill>
              </a:rPr>
              <a:t>圖二</a:t>
            </a:r>
          </a:p>
        </p:txBody>
      </p:sp>
      <p:sp>
        <p:nvSpPr>
          <p:cNvPr id="25" name="文字方塊 24">
            <a:extLst>
              <a:ext uri="{FF2B5EF4-FFF2-40B4-BE49-F238E27FC236}">
                <a16:creationId xmlns:a16="http://schemas.microsoft.com/office/drawing/2014/main" id="{A4D97D33-205E-DE89-3610-EE0EAC78A112}"/>
              </a:ext>
            </a:extLst>
          </p:cNvPr>
          <p:cNvSpPr txBox="1"/>
          <p:nvPr/>
        </p:nvSpPr>
        <p:spPr>
          <a:xfrm>
            <a:off x="19334" y="5172708"/>
            <a:ext cx="895211" cy="430887"/>
          </a:xfrm>
          <a:prstGeom prst="rect">
            <a:avLst/>
          </a:prstGeom>
          <a:noFill/>
        </p:spPr>
        <p:txBody>
          <a:bodyPr wrap="square" rtlCol="0">
            <a:spAutoFit/>
          </a:bodyPr>
          <a:lstStyle/>
          <a:p>
            <a:r>
              <a:rPr lang="zh-TW" altLang="en-US" sz="2200" dirty="0">
                <a:solidFill>
                  <a:srgbClr val="FF0000"/>
                </a:solidFill>
              </a:rPr>
              <a:t>圖三</a:t>
            </a:r>
          </a:p>
        </p:txBody>
      </p:sp>
      <p:sp>
        <p:nvSpPr>
          <p:cNvPr id="26" name="Google Shape;192;p5">
            <a:extLst>
              <a:ext uri="{FF2B5EF4-FFF2-40B4-BE49-F238E27FC236}">
                <a16:creationId xmlns:a16="http://schemas.microsoft.com/office/drawing/2014/main" id="{87B24D48-67E3-A826-1B04-96E5A482E142}"/>
              </a:ext>
            </a:extLst>
          </p:cNvPr>
          <p:cNvSpPr/>
          <p:nvPr/>
        </p:nvSpPr>
        <p:spPr>
          <a:xfrm>
            <a:off x="6235214" y="1839761"/>
            <a:ext cx="4767863" cy="1115385"/>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4" name="文字方塊 3">
            <a:extLst>
              <a:ext uri="{FF2B5EF4-FFF2-40B4-BE49-F238E27FC236}">
                <a16:creationId xmlns:a16="http://schemas.microsoft.com/office/drawing/2014/main" id="{551D5AD9-999A-5E5C-977A-07A12DB28AED}"/>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04-4.</a:t>
            </a:r>
            <a:r>
              <a:rPr lang="zh-TW" altLang="en-US" sz="3000" dirty="0">
                <a:solidFill>
                  <a:schemeClr val="accent6">
                    <a:lumMod val="75000"/>
                  </a:schemeClr>
                </a:solidFill>
              </a:rPr>
              <a:t>  問題四</a:t>
            </a:r>
          </a:p>
        </p:txBody>
      </p:sp>
    </p:spTree>
    <p:extLst>
      <p:ext uri="{BB962C8B-B14F-4D97-AF65-F5344CB8AC3E}">
        <p14:creationId xmlns:p14="http://schemas.microsoft.com/office/powerpoint/2010/main" val="3025073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2841132123"/>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134769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2"/>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pic>
        <p:nvPicPr>
          <p:cNvPr id="2" name="Picture 4" descr="粉紅色和藍色的雲">
            <a:extLst>
              <a:ext uri="{FF2B5EF4-FFF2-40B4-BE49-F238E27FC236}">
                <a16:creationId xmlns:a16="http://schemas.microsoft.com/office/drawing/2014/main" id="{BFE055BE-D9B0-986B-0A2B-6C87EC282072}"/>
              </a:ext>
            </a:extLst>
          </p:cNvPr>
          <p:cNvPicPr>
            <a:picLocks noChangeAspect="1"/>
          </p:cNvPicPr>
          <p:nvPr/>
        </p:nvPicPr>
        <p:blipFill rotWithShape="1">
          <a:blip r:embed="rId3"/>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3" name="群組 2">
            <a:extLst>
              <a:ext uri="{FF2B5EF4-FFF2-40B4-BE49-F238E27FC236}">
                <a16:creationId xmlns:a16="http://schemas.microsoft.com/office/drawing/2014/main" id="{5F45C43B-FC1A-5703-9D45-92AEA0DF6C4C}"/>
              </a:ext>
            </a:extLst>
          </p:cNvPr>
          <p:cNvGrpSpPr/>
          <p:nvPr/>
        </p:nvGrpSpPr>
        <p:grpSpPr>
          <a:xfrm>
            <a:off x="800093" y="764018"/>
            <a:ext cx="10591813" cy="6009073"/>
            <a:chOff x="827520" y="-1072686"/>
            <a:chExt cx="4668239" cy="2316914"/>
          </a:xfrm>
          <a:solidFill>
            <a:schemeClr val="accent4">
              <a:lumMod val="50000"/>
            </a:schemeClr>
          </a:solidFill>
        </p:grpSpPr>
        <p:sp>
          <p:nvSpPr>
            <p:cNvPr id="5" name="矩形 4">
              <a:extLst>
                <a:ext uri="{FF2B5EF4-FFF2-40B4-BE49-F238E27FC236}">
                  <a16:creationId xmlns:a16="http://schemas.microsoft.com/office/drawing/2014/main" id="{24ED76CE-DE47-9C03-BCE8-404055778E44}"/>
                </a:ext>
              </a:extLst>
            </p:cNvPr>
            <p:cNvSpPr/>
            <p:nvPr/>
          </p:nvSpPr>
          <p:spPr>
            <a:xfrm>
              <a:off x="827520" y="-1072686"/>
              <a:ext cx="4668239" cy="2316914"/>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6" name="文字方塊 5">
              <a:extLst>
                <a:ext uri="{FF2B5EF4-FFF2-40B4-BE49-F238E27FC236}">
                  <a16:creationId xmlns:a16="http://schemas.microsoft.com/office/drawing/2014/main" id="{DB56BC55-17A0-C203-B99E-921BADDE98CD}"/>
                </a:ext>
              </a:extLst>
            </p:cNvPr>
            <p:cNvSpPr txBox="1"/>
            <p:nvPr/>
          </p:nvSpPr>
          <p:spPr>
            <a:xfrm>
              <a:off x="934995" y="-500749"/>
              <a:ext cx="4453288" cy="162299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800" dirty="0">
                  <a:solidFill>
                    <a:schemeClr val="bg2"/>
                  </a:solidFill>
                  <a:latin typeface="Yu Gothic UI Semibold" panose="020B0700000000000000" pitchFamily="34" charset="-128"/>
                  <a:ea typeface="Yu Gothic UI Semibold" panose="020B0700000000000000" pitchFamily="34" charset="-128"/>
                </a:rPr>
                <a:t>       股票可使用程式做塞選在搭配總體經濟判斷現在可能的位階，可以的話多研究公司，在考慮是否進場</a:t>
              </a:r>
              <a:endParaRPr lang="en-US" altLang="zh-TW" sz="2800" dirty="0">
                <a:solidFill>
                  <a:schemeClr val="bg2"/>
                </a:solidFill>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800" dirty="0">
                <a:solidFill>
                  <a:srgbClr val="FF0000"/>
                </a:solidFill>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800" dirty="0">
                  <a:solidFill>
                    <a:srgbClr val="FF0000"/>
                  </a:solidFill>
                  <a:latin typeface="Yu Gothic UI Semibold" panose="020B0700000000000000" pitchFamily="34" charset="-128"/>
                  <a:ea typeface="Yu Gothic UI Semibold" panose="020B0700000000000000" pitchFamily="34" charset="-128"/>
                </a:rPr>
                <a:t>什麼樣的人適合存股</a:t>
              </a:r>
              <a:r>
                <a:rPr lang="en-US" altLang="zh-TW" sz="2800" dirty="0">
                  <a:solidFill>
                    <a:srgbClr val="FF0000"/>
                  </a:solidFill>
                  <a:latin typeface="Yu Gothic UI Semibold" panose="020B0700000000000000" pitchFamily="34" charset="-128"/>
                  <a:ea typeface="Yu Gothic UI Semibold" panose="020B0700000000000000" pitchFamily="34" charset="-128"/>
                </a:rPr>
                <a:t>?</a:t>
              </a:r>
            </a:p>
            <a:p>
              <a:pPr marL="0" lvl="0" indent="0" defTabSz="889000">
                <a:lnSpc>
                  <a:spcPct val="90000"/>
                </a:lnSpc>
                <a:spcBef>
                  <a:spcPct val="0"/>
                </a:spcBef>
                <a:spcAft>
                  <a:spcPct val="35000"/>
                </a:spcAft>
                <a:buNone/>
              </a:pPr>
              <a:r>
                <a:rPr lang="zh-TW" altLang="en-US" sz="2800" dirty="0">
                  <a:latin typeface="Yu Gothic UI Semibold" panose="020B0700000000000000" pitchFamily="34" charset="-128"/>
                  <a:ea typeface="Yu Gothic UI Semibold" panose="020B0700000000000000" pitchFamily="34" charset="-128"/>
                </a:rPr>
                <a:t>對於財務知識有一定了解且願意接受風險並且有耐心的人</a:t>
              </a: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800" dirty="0">
                  <a:solidFill>
                    <a:srgbClr val="FF0000"/>
                  </a:solidFill>
                  <a:latin typeface="Yu Gothic UI Semibold" panose="020B0700000000000000" pitchFamily="34" charset="-128"/>
                  <a:ea typeface="Yu Gothic UI Semibold" panose="020B0700000000000000" pitchFamily="34" charset="-128"/>
                </a:rPr>
                <a:t>甚麼樣的人適合深入研究股票</a:t>
              </a:r>
              <a:r>
                <a:rPr lang="en-US" altLang="zh-TW" sz="2800" dirty="0">
                  <a:solidFill>
                    <a:srgbClr val="FF0000"/>
                  </a:solidFill>
                  <a:latin typeface="Yu Gothic UI Semibold" panose="020B0700000000000000" pitchFamily="34" charset="-128"/>
                  <a:ea typeface="Yu Gothic UI Semibold" panose="020B0700000000000000" pitchFamily="34" charset="-128"/>
                </a:rPr>
                <a:t>?</a:t>
              </a:r>
            </a:p>
            <a:p>
              <a:pPr marL="0" lvl="0" indent="0" defTabSz="889000">
                <a:lnSpc>
                  <a:spcPct val="90000"/>
                </a:lnSpc>
                <a:spcBef>
                  <a:spcPct val="0"/>
                </a:spcBef>
                <a:spcAft>
                  <a:spcPct val="35000"/>
                </a:spcAft>
                <a:buNone/>
              </a:pPr>
              <a:r>
                <a:rPr lang="zh-TW" altLang="en-US" sz="2800" dirty="0">
                  <a:latin typeface="Yu Gothic UI Semibold" panose="020B0700000000000000" pitchFamily="34" charset="-128"/>
                  <a:ea typeface="Yu Gothic UI Semibold" panose="020B0700000000000000" pitchFamily="34" charset="-128"/>
                </a:rPr>
                <a:t>有興趣或本金遠大於你的月收入</a:t>
              </a: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800" dirty="0">
                  <a:solidFill>
                    <a:srgbClr val="FF0000"/>
                  </a:solidFill>
                  <a:latin typeface="Yu Gothic UI Semibold" panose="020B0700000000000000" pitchFamily="34" charset="-128"/>
                  <a:ea typeface="Yu Gothic UI Semibold" panose="020B0700000000000000" pitchFamily="34" charset="-128"/>
                </a:rPr>
                <a:t>不想理解這些財務數據可以投資嗎</a:t>
              </a:r>
              <a:r>
                <a:rPr lang="en-US" altLang="zh-TW" sz="2800" dirty="0">
                  <a:solidFill>
                    <a:srgbClr val="FF0000"/>
                  </a:solidFill>
                  <a:latin typeface="Yu Gothic UI Semibold" panose="020B0700000000000000" pitchFamily="34" charset="-128"/>
                  <a:ea typeface="Yu Gothic UI Semibold" panose="020B0700000000000000" pitchFamily="34" charset="-128"/>
                </a:rPr>
                <a:t>?</a:t>
              </a:r>
            </a:p>
            <a:p>
              <a:pPr marL="0" lvl="0" indent="0" defTabSz="889000">
                <a:lnSpc>
                  <a:spcPct val="90000"/>
                </a:lnSpc>
                <a:spcBef>
                  <a:spcPct val="0"/>
                </a:spcBef>
                <a:spcAft>
                  <a:spcPct val="35000"/>
                </a:spcAft>
                <a:buNone/>
              </a:pPr>
              <a:r>
                <a:rPr lang="zh-TW" altLang="en-US" sz="2800" dirty="0">
                  <a:latin typeface="Yu Gothic UI Semibold" panose="020B0700000000000000" pitchFamily="34" charset="-128"/>
                  <a:ea typeface="Yu Gothic UI Semibold" panose="020B0700000000000000" pitchFamily="34" charset="-128"/>
                </a:rPr>
                <a:t>可以，定期定額跟大盤連動的ＥＴＦ參與市場報酬即可</a:t>
              </a: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800" dirty="0">
                  <a:latin typeface="Yu Gothic UI Semibold" panose="020B0700000000000000" pitchFamily="34" charset="-128"/>
                  <a:ea typeface="Yu Gothic UI Semibold" panose="020B0700000000000000" pitchFamily="34" charset="-128"/>
                </a:rPr>
                <a:t>投資以慢為快，慢慢來　比較快！</a:t>
              </a: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p:txBody>
        </p:sp>
      </p:grpSp>
      <p:sp>
        <p:nvSpPr>
          <p:cNvPr id="4" name="文字方塊 3">
            <a:extLst>
              <a:ext uri="{FF2B5EF4-FFF2-40B4-BE49-F238E27FC236}">
                <a16:creationId xmlns:a16="http://schemas.microsoft.com/office/drawing/2014/main" id="{36B260E5-36FB-6E9F-2DA6-61B512E678F0}"/>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05.</a:t>
            </a:r>
            <a:r>
              <a:rPr lang="zh-TW" altLang="en-US" sz="3000" dirty="0">
                <a:solidFill>
                  <a:schemeClr val="accent6">
                    <a:lumMod val="75000"/>
                  </a:schemeClr>
                </a:solidFill>
              </a:rPr>
              <a:t>  總結與感想</a:t>
            </a:r>
          </a:p>
        </p:txBody>
      </p:sp>
    </p:spTree>
    <p:extLst>
      <p:ext uri="{BB962C8B-B14F-4D97-AF65-F5344CB8AC3E}">
        <p14:creationId xmlns:p14="http://schemas.microsoft.com/office/powerpoint/2010/main" val="12069165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2"/>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pic>
        <p:nvPicPr>
          <p:cNvPr id="2" name="Picture 4" descr="粉紅色和藍色的雲">
            <a:extLst>
              <a:ext uri="{FF2B5EF4-FFF2-40B4-BE49-F238E27FC236}">
                <a16:creationId xmlns:a16="http://schemas.microsoft.com/office/drawing/2014/main" id="{BFE055BE-D9B0-986B-0A2B-6C87EC282072}"/>
              </a:ext>
            </a:extLst>
          </p:cNvPr>
          <p:cNvPicPr>
            <a:picLocks noChangeAspect="1"/>
          </p:cNvPicPr>
          <p:nvPr/>
        </p:nvPicPr>
        <p:blipFill rotWithShape="1">
          <a:blip r:embed="rId3"/>
          <a:srcRect l="17570" r="10235" b="2"/>
          <a:stretch/>
        </p:blipFill>
        <p:spPr>
          <a:xfrm>
            <a:off x="8691476" y="0"/>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sp>
        <p:nvSpPr>
          <p:cNvPr id="10" name="矩形 9">
            <a:extLst>
              <a:ext uri="{FF2B5EF4-FFF2-40B4-BE49-F238E27FC236}">
                <a16:creationId xmlns:a16="http://schemas.microsoft.com/office/drawing/2014/main" id="{CFB54D62-0E30-C93F-1410-EA97D3C436C8}"/>
              </a:ext>
            </a:extLst>
          </p:cNvPr>
          <p:cNvSpPr/>
          <p:nvPr/>
        </p:nvSpPr>
        <p:spPr>
          <a:xfrm>
            <a:off x="1576816" y="498701"/>
            <a:ext cx="8324856" cy="1477328"/>
          </a:xfrm>
          <a:prstGeom prst="rect">
            <a:avLst/>
          </a:prstGeom>
          <a:noFill/>
        </p:spPr>
        <p:txBody>
          <a:bodyPr wrap="square" lIns="91440" tIns="45720" rIns="91440" bIns="45720">
            <a:spAutoFit/>
            <a:scene3d>
              <a:camera prst="orthographicFront"/>
              <a:lightRig rig="threePt" dir="t"/>
            </a:scene3d>
            <a:sp3d extrusionH="57150" prstMaterial="powder">
              <a:bevelT w="38100" h="38100"/>
              <a:bevelB w="38100" h="38100"/>
            </a:sp3d>
          </a:bodyPr>
          <a:lstStyle/>
          <a:p>
            <a:pPr algn="ctr"/>
            <a:r>
              <a:rPr lang="zh-TW" altLang="en-US" sz="9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謝謝大家的聆聽</a:t>
            </a:r>
            <a:r>
              <a:rPr lang="en-US" altLang="zh-TW" sz="9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zh-TW" altLang="en-US" sz="9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8" name="Picture 4" descr="窮人只知道省錢，卻常掉進「看似划算」的陷阱日理財專家指出學會正確花錢的順序，才會變得更有錢！ | Bella.tw儂儂">
            <a:extLst>
              <a:ext uri="{FF2B5EF4-FFF2-40B4-BE49-F238E27FC236}">
                <a16:creationId xmlns:a16="http://schemas.microsoft.com/office/drawing/2014/main" id="{E7B9147B-AAE3-B678-14D2-E835294D7AE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474" b="90000" l="1222" r="96111">
                        <a14:foregroundMark x1="90667" y1="14035" x2="93333" y2="13509"/>
                        <a14:foregroundMark x1="87444" y1="12456" x2="90222" y2="13860"/>
                        <a14:foregroundMark x1="91333" y1="20000" x2="91222" y2="24912"/>
                        <a14:foregroundMark x1="91222" y1="26491" x2="91222" y2="26491"/>
                        <a14:foregroundMark x1="91111" y1="28070" x2="91111" y2="28070"/>
                        <a14:foregroundMark x1="91111" y1="26842" x2="91333" y2="35965"/>
                        <a14:foregroundMark x1="94667" y1="36140" x2="96333" y2="50526"/>
                        <a14:foregroundMark x1="96333" y1="50526" x2="95000" y2="88421"/>
                        <a14:foregroundMark x1="91667" y1="13333" x2="89556" y2="12807"/>
                        <a14:foregroundMark x1="93333" y1="12456" x2="87889" y2="17895"/>
                        <a14:foregroundMark x1="92889" y1="15439" x2="94111" y2="9474"/>
                        <a14:foregroundMark x1="78889" y1="26316" x2="81222" y2="25088"/>
                        <a14:foregroundMark x1="78458" y1="33684" x2="78556" y2="46667"/>
                        <a14:foregroundMark x1="78453" y1="32982" x2="78458" y2="33684"/>
                        <a14:foregroundMark x1="78444" y1="31754" x2="78453" y2="32982"/>
                        <a14:foregroundMark x1="66667" y1="37544" x2="66667" y2="37544"/>
                        <a14:foregroundMark x1="66444" y1="46667" x2="66444" y2="46667"/>
                        <a14:foregroundMark x1="66667" y1="45952" x2="66667" y2="55263"/>
                        <a14:foregroundMark x1="66667" y1="43860" x2="66667" y2="44386"/>
                        <a14:foregroundMark x1="66667" y1="43333" x2="66667" y2="43860"/>
                        <a14:foregroundMark x1="54813" y1="64561" x2="54889" y2="68070"/>
                        <a14:foregroundMark x1="54802" y1="64035" x2="54813" y2="64561"/>
                        <a14:foregroundMark x1="54794" y1="63684" x2="54802" y2="64035"/>
                        <a14:foregroundMark x1="54787" y1="63361" x2="54794" y2="63684"/>
                        <a14:foregroundMark x1="54556" y1="52632" x2="54647" y2="56863"/>
                        <a14:foregroundMark x1="43296" y1="71228" x2="43333" y2="73684"/>
                        <a14:foregroundMark x1="43288" y1="70702" x2="43296" y2="71228"/>
                        <a14:foregroundMark x1="43280" y1="70175" x2="43288" y2="70702"/>
                        <a14:foregroundMark x1="43269" y1="69474" x2="43280" y2="70175"/>
                        <a14:foregroundMark x1="43258" y1="68772" x2="43269" y2="69474"/>
                        <a14:foregroundMark x1="43250" y1="68246" x2="43258" y2="68772"/>
                        <a14:foregroundMark x1="43239" y1="67544" x2="43250" y2="68246"/>
                        <a14:foregroundMark x1="43219" y1="66227" x2="43239" y2="67544"/>
                        <a14:foregroundMark x1="43188" y1="64178" x2="43202" y2="65089"/>
                        <a14:foregroundMark x1="43111" y1="59123" x2="43177" y2="63485"/>
                        <a14:foregroundMark x1="30937" y1="70175" x2="30982" y2="70706"/>
                        <a14:foregroundMark x1="30902" y1="69765" x2="30937" y2="70175"/>
                        <a14:foregroundMark x1="30444" y1="64386" x2="30871" y2="69405"/>
                        <a14:foregroundMark x1="31313" y1="77378" x2="31000" y2="80351"/>
                        <a14:foregroundMark x1="19049" y1="81754" x2="19000" y2="84386"/>
                        <a14:foregroundMark x1="19139" y1="76934" x2="19130" y2="77381"/>
                        <a14:foregroundMark x1="19222" y1="72456" x2="19180" y2="74695"/>
                        <a14:foregroundMark x1="19111" y1="62456" x2="19111" y2="62456"/>
                        <a14:foregroundMark x1="18000" y1="53509" x2="18000" y2="53509"/>
                        <a14:foregroundMark x1="19667" y1="62807" x2="17444" y2="63158"/>
                        <a14:foregroundMark x1="16889" y1="61404" x2="20556" y2="62982"/>
                        <a14:foregroundMark x1="19000" y1="58070" x2="18333" y2="45263"/>
                        <a14:foregroundMark x1="18333" y1="45263" x2="9111" y2="35263"/>
                        <a14:foregroundMark x1="9111" y1="35263" x2="1222" y2="33509"/>
                        <a14:foregroundMark x1="66667" y1="44912" x2="66667" y2="45965"/>
                        <a14:foregroundMark x1="54366" y1="59298" x2="54667" y2="64035"/>
                        <a14:foregroundMark x1="54333" y1="58772" x2="54366" y2="59298"/>
                        <a14:foregroundMark x1="30778" y1="76842" x2="30778" y2="76842"/>
                        <a14:foregroundMark x1="31111" y1="76842" x2="31111" y2="76842"/>
                        <a14:foregroundMark x1="30778" y1="76842" x2="30778" y2="76842"/>
                        <a14:foregroundMark x1="30874" y1="71930" x2="30882" y2="71579"/>
                        <a14:foregroundMark x1="30840" y1="73509" x2="30874" y2="71930"/>
                        <a14:foregroundMark x1="30778" y1="76491" x2="30807" y2="75088"/>
                        <a14:foregroundMark x1="30675" y1="69825" x2="30667" y2="69474"/>
                        <a14:foregroundMark x1="30682" y1="70175" x2="30675" y2="69825"/>
                        <a14:foregroundMark x1="30701" y1="71053" x2="30690" y2="70526"/>
                        <a14:foregroundMark x1="30712" y1="71579" x2="30701" y2="71053"/>
                        <a14:foregroundMark x1="30720" y1="71930" x2="30712" y2="71579"/>
                        <a14:foregroundMark x1="30753" y1="73509" x2="30720" y2="71930"/>
                        <a14:foregroundMark x1="30771" y1="74386" x2="30760" y2="73860"/>
                        <a14:foregroundMark x1="30793" y1="71053" x2="30778" y2="70526"/>
                        <a14:foregroundMark x1="30808" y1="71579" x2="30793" y2="71053"/>
                        <a14:foregroundMark x1="30818" y1="71930" x2="30808" y2="71579"/>
                        <a14:foregroundMark x1="30864" y1="73509" x2="30818" y2="71930"/>
                        <a14:foregroundMark x1="30889" y1="75088" x2="30889" y2="75965"/>
                        <a14:foregroundMark x1="30889" y1="74561" x2="30889" y2="75088"/>
                        <a14:foregroundMark x1="30889" y1="73333" x2="30889" y2="73860"/>
                        <a14:foregroundMark x1="30800" y1="75088" x2="30889" y2="76491"/>
                        <a14:foregroundMark x1="30723" y1="73860" x2="30767" y2="74561"/>
                        <a14:foregroundMark x1="30667" y1="72982" x2="30701" y2="73509"/>
                        <a14:foregroundMark x1="30767" y1="71930" x2="30667" y2="73509"/>
                        <a14:foregroundMark x1="30789" y1="71579" x2="30767" y2="71930"/>
                        <a14:foregroundMark x1="30822" y1="71053" x2="30789" y2="71579"/>
                        <a14:foregroundMark x1="30856" y1="70526" x2="30822" y2="71053"/>
                        <a14:foregroundMark x1="30889" y1="70000" x2="30856" y2="70526"/>
                        <a14:foregroundMark x1="30556" y1="73511" x2="30556" y2="73509"/>
                        <a14:foregroundMark x1="30816" y1="71930" x2="30760" y2="72270"/>
                        <a14:foregroundMark x1="30901" y1="71417" x2="30816" y2="71930"/>
                        <a14:foregroundMark x1="30990" y1="70877" x2="30919" y2="71309"/>
                        <a14:foregroundMark x1="31164" y1="69825" x2="31106" y2="70175"/>
                        <a14:foregroundMark x1="31222" y1="69474" x2="31164" y2="69825"/>
                        <a14:foregroundMark x1="18778" y1="81579" x2="18778" y2="81930"/>
                        <a14:foregroundMark x1="18778" y1="75789" x2="18778" y2="81579"/>
                        <a14:foregroundMark x1="18667" y1="75088" x2="18667" y2="75088"/>
                        <a14:foregroundMark x1="31000" y1="78772" x2="30889" y2="75263"/>
                        <a14:foregroundMark x1="30896" y1="69474" x2="30889" y2="68947"/>
                        <a14:foregroundMark x1="30900" y1="69825" x2="30896" y2="69474"/>
                        <a14:foregroundMark x1="30906" y1="70351" x2="30900" y2="69825"/>
                        <a14:foregroundMark x1="30910" y1="70702" x2="30906" y2="70351"/>
                        <a14:foregroundMark x1="30920" y1="71579" x2="30910" y2="70702"/>
                        <a14:foregroundMark x1="30924" y1="71930" x2="30920" y2="71579"/>
                        <a14:foregroundMark x1="31000" y1="78421" x2="30924" y2="71930"/>
                        <a14:foregroundMark x1="30960" y1="75515" x2="30889" y2="78421"/>
                        <a14:foregroundMark x1="31111" y1="69298" x2="31093" y2="70036"/>
                        <a14:foregroundMark x1="43778" y1="67719" x2="43778" y2="67719"/>
                        <a14:backgroundMark x1="78111" y1="33684" x2="78111" y2="33684"/>
                        <a14:backgroundMark x1="78222" y1="32982" x2="78222" y2="32982"/>
                        <a14:backgroundMark x1="67000" y1="44386" x2="67000" y2="44386"/>
                        <a14:backgroundMark x1="67000" y1="43860" x2="67000" y2="43860"/>
                        <a14:backgroundMark x1="67000" y1="44035" x2="67185" y2="44912"/>
                        <a14:backgroundMark x1="67444" y1="50877" x2="67111" y2="43860"/>
                        <a14:backgroundMark x1="55141" y1="58645" x2="55111" y2="56491"/>
                        <a14:backgroundMark x1="55222" y1="64561" x2="55214" y2="63949"/>
                        <a14:backgroundMark x1="55111" y1="64561" x2="55111" y2="64561"/>
                        <a14:backgroundMark x1="55111" y1="64737" x2="55111" y2="64737"/>
                        <a14:backgroundMark x1="54889" y1="56842" x2="54952" y2="58675"/>
                        <a14:backgroundMark x1="54333" y1="59298" x2="54333" y2="59298"/>
                        <a14:backgroundMark x1="53889" y1="59298" x2="53889" y2="59298"/>
                        <a14:backgroundMark x1="54222" y1="59298" x2="54222" y2="59298"/>
                        <a14:backgroundMark x1="19346" y1="75789" x2="19333" y2="75439"/>
                        <a14:backgroundMark x1="19333" y1="75088" x2="19333" y2="75088"/>
                        <a14:backgroundMark x1="19444" y1="78772" x2="19333" y2="77018"/>
                        <a14:backgroundMark x1="19444" y1="78596" x2="19333" y2="76667"/>
                        <a14:backgroundMark x1="19222" y1="75088" x2="19222" y2="75088"/>
                        <a14:backgroundMark x1="19222" y1="74912" x2="19222" y2="74912"/>
                        <a14:backgroundMark x1="19333" y1="81754" x2="19333" y2="81754"/>
                        <a14:backgroundMark x1="19222" y1="81579" x2="19222" y2="81579"/>
                        <a14:backgroundMark x1="31333" y1="77368" x2="31333" y2="71228"/>
                        <a14:backgroundMark x1="31222" y1="70702" x2="31222" y2="70702"/>
                        <a14:backgroundMark x1="31222" y1="70351" x2="31222" y2="70351"/>
                        <a14:backgroundMark x1="31333" y1="70175" x2="31333" y2="70175"/>
                        <a14:backgroundMark x1="31333" y1="69825" x2="31333" y2="69825"/>
                        <a14:backgroundMark x1="31333" y1="69474" x2="31333" y2="69474"/>
                        <a14:backgroundMark x1="31333" y1="71930" x2="31333" y2="71930"/>
                        <a14:backgroundMark x1="31111" y1="71930" x2="31111" y2="71930"/>
                        <a14:backgroundMark x1="31111" y1="71579" x2="31111" y2="71579"/>
                        <a14:backgroundMark x1="31333" y1="71404" x2="31333" y2="71404"/>
                        <a14:backgroundMark x1="31333" y1="71579" x2="31333" y2="71579"/>
                        <a14:backgroundMark x1="31222" y1="71579" x2="31222" y2="71579"/>
                        <a14:backgroundMark x1="43556" y1="71228" x2="43556" y2="71228"/>
                        <a14:backgroundMark x1="43556" y1="70702" x2="43556" y2="70702"/>
                        <a14:backgroundMark x1="43556" y1="70175" x2="43556" y2="70175"/>
                        <a14:backgroundMark x1="43444" y1="69474" x2="43444" y2="69474"/>
                        <a14:backgroundMark x1="43444" y1="69298" x2="43444" y2="69298"/>
                        <a14:backgroundMark x1="43444" y1="68772" x2="43444" y2="68772"/>
                        <a14:backgroundMark x1="43444" y1="68596" x2="43444" y2="68596"/>
                        <a14:backgroundMark x1="43444" y1="68246" x2="43444" y2="68246"/>
                        <a14:backgroundMark x1="43889" y1="68070" x2="43889" y2="68070"/>
                        <a14:backgroundMark x1="43889" y1="68070" x2="43889" y2="66491"/>
                        <a14:backgroundMark x1="44000" y1="69123" x2="43667" y2="65789"/>
                        <a14:backgroundMark x1="44111" y1="68947" x2="43889" y2="67193"/>
                        <a14:backgroundMark x1="43778" y1="68421" x2="43778" y2="65439"/>
                        <a14:backgroundMark x1="43556" y1="67895" x2="43556" y2="66842"/>
                        <a14:backgroundMark x1="43556" y1="67544" x2="43556" y2="67544"/>
                      </a14:backgroundRemoval>
                    </a14:imgEffect>
                  </a14:imgLayer>
                </a14:imgProps>
              </a:ext>
              <a:ext uri="{28A0092B-C50C-407E-A947-70E740481C1C}">
                <a14:useLocalDpi xmlns:a14="http://schemas.microsoft.com/office/drawing/2010/main" val="0"/>
              </a:ext>
            </a:extLst>
          </a:blip>
          <a:srcRect/>
          <a:stretch>
            <a:fillRect/>
          </a:stretch>
        </p:blipFill>
        <p:spPr bwMode="auto">
          <a:xfrm>
            <a:off x="2097009" y="2295120"/>
            <a:ext cx="7602703" cy="456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901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3652097209"/>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320173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4"/>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5"/>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5" name="副標題 2">
            <a:extLst>
              <a:ext uri="{FF2B5EF4-FFF2-40B4-BE49-F238E27FC236}">
                <a16:creationId xmlns:a16="http://schemas.microsoft.com/office/drawing/2014/main" id="{9C3FB680-4DF7-9090-C5F3-614D2C8F8C7D}"/>
              </a:ext>
            </a:extLst>
          </p:cNvPr>
          <p:cNvSpPr>
            <a:spLocks noGrp="1"/>
          </p:cNvSpPr>
          <p:nvPr>
            <p:ph type="subTitle" idx="1"/>
          </p:nvPr>
        </p:nvSpPr>
        <p:spPr>
          <a:xfrm>
            <a:off x="325505" y="1047747"/>
            <a:ext cx="8101037" cy="4280588"/>
          </a:xfrm>
        </p:spPr>
        <p:txBody>
          <a:bodyPr>
            <a:normAutofit/>
          </a:bodyPr>
          <a:lstStyle/>
          <a:p>
            <a:pPr algn="l"/>
            <a:r>
              <a:rPr lang="en-US" altLang="zh-TW" sz="3200" dirty="0"/>
              <a:t>	</a:t>
            </a:r>
          </a:p>
        </p:txBody>
      </p:sp>
      <p:graphicFrame>
        <p:nvGraphicFramePr>
          <p:cNvPr id="2" name="資料庫圖表 1">
            <a:extLst>
              <a:ext uri="{FF2B5EF4-FFF2-40B4-BE49-F238E27FC236}">
                <a16:creationId xmlns:a16="http://schemas.microsoft.com/office/drawing/2014/main" id="{2318F06D-D420-E700-9225-C3E9293A5461}"/>
              </a:ext>
            </a:extLst>
          </p:cNvPr>
          <p:cNvGraphicFramePr/>
          <p:nvPr>
            <p:extLst>
              <p:ext uri="{D42A27DB-BD31-4B8C-83A1-F6EECF244321}">
                <p14:modId xmlns:p14="http://schemas.microsoft.com/office/powerpoint/2010/main" val="4279052211"/>
              </p:ext>
            </p:extLst>
          </p:nvPr>
        </p:nvGraphicFramePr>
        <p:xfrm>
          <a:off x="1072479" y="789600"/>
          <a:ext cx="10177670" cy="46243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文字方塊 2">
            <a:extLst>
              <a:ext uri="{FF2B5EF4-FFF2-40B4-BE49-F238E27FC236}">
                <a16:creationId xmlns:a16="http://schemas.microsoft.com/office/drawing/2014/main" id="{83628964-CFD2-FF12-9ED7-0F72A16ABB02}"/>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01-1.</a:t>
            </a:r>
            <a:r>
              <a:rPr lang="zh-TW" altLang="en-US" sz="3000" dirty="0">
                <a:solidFill>
                  <a:schemeClr val="accent6">
                    <a:lumMod val="75000"/>
                  </a:schemeClr>
                </a:solidFill>
              </a:rPr>
              <a:t>  資料來源</a:t>
            </a:r>
          </a:p>
        </p:txBody>
      </p:sp>
    </p:spTree>
    <p:extLst>
      <p:ext uri="{BB962C8B-B14F-4D97-AF65-F5344CB8AC3E}">
        <p14:creationId xmlns:p14="http://schemas.microsoft.com/office/powerpoint/2010/main" val="6123892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4"/>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5"/>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graphicFrame>
        <p:nvGraphicFramePr>
          <p:cNvPr id="3" name="資料庫圖表 2">
            <a:extLst>
              <a:ext uri="{FF2B5EF4-FFF2-40B4-BE49-F238E27FC236}">
                <a16:creationId xmlns:a16="http://schemas.microsoft.com/office/drawing/2014/main" id="{D607A132-5184-115D-28A8-FFA0CC374C13}"/>
              </a:ext>
            </a:extLst>
          </p:cNvPr>
          <p:cNvGraphicFramePr/>
          <p:nvPr>
            <p:extLst>
              <p:ext uri="{D42A27DB-BD31-4B8C-83A1-F6EECF244321}">
                <p14:modId xmlns:p14="http://schemas.microsoft.com/office/powerpoint/2010/main" val="2952033397"/>
              </p:ext>
            </p:extLst>
          </p:nvPr>
        </p:nvGraphicFramePr>
        <p:xfrm>
          <a:off x="738775" y="709386"/>
          <a:ext cx="10429967"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文字方塊 1">
            <a:extLst>
              <a:ext uri="{FF2B5EF4-FFF2-40B4-BE49-F238E27FC236}">
                <a16:creationId xmlns:a16="http://schemas.microsoft.com/office/drawing/2014/main" id="{397D3F45-5111-93A5-D220-F6FD5CA5FDE1}"/>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01-2.</a:t>
            </a:r>
            <a:r>
              <a:rPr lang="zh-TW" altLang="en-US" sz="3000" dirty="0">
                <a:solidFill>
                  <a:schemeClr val="accent6">
                    <a:lumMod val="75000"/>
                  </a:schemeClr>
                </a:solidFill>
              </a:rPr>
              <a:t>  選取資料動機</a:t>
            </a:r>
          </a:p>
        </p:txBody>
      </p:sp>
    </p:spTree>
    <p:extLst>
      <p:ext uri="{BB962C8B-B14F-4D97-AF65-F5344CB8AC3E}">
        <p14:creationId xmlns:p14="http://schemas.microsoft.com/office/powerpoint/2010/main" val="24869256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extLst>
                  <p:ext uri="{D42A27DB-BD31-4B8C-83A1-F6EECF244321}">
                    <p14:modId xmlns:p14="http://schemas.microsoft.com/office/powerpoint/2010/main" val="1495054126"/>
                  </p:ext>
                </p:extLst>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574605643"/>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22719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4"/>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5"/>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graphicFrame>
        <p:nvGraphicFramePr>
          <p:cNvPr id="2" name="資料庫圖表 1">
            <a:extLst>
              <a:ext uri="{FF2B5EF4-FFF2-40B4-BE49-F238E27FC236}">
                <a16:creationId xmlns:a16="http://schemas.microsoft.com/office/drawing/2014/main" id="{8B7A47E9-05AA-E5A6-069E-2CC71BD5A266}"/>
              </a:ext>
            </a:extLst>
          </p:cNvPr>
          <p:cNvGraphicFramePr/>
          <p:nvPr>
            <p:extLst>
              <p:ext uri="{D42A27DB-BD31-4B8C-83A1-F6EECF244321}">
                <p14:modId xmlns:p14="http://schemas.microsoft.com/office/powerpoint/2010/main" val="230490940"/>
              </p:ext>
            </p:extLst>
          </p:nvPr>
        </p:nvGraphicFramePr>
        <p:xfrm>
          <a:off x="1144568" y="834124"/>
          <a:ext cx="10017644" cy="4665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8" name="群組 7">
            <a:extLst>
              <a:ext uri="{FF2B5EF4-FFF2-40B4-BE49-F238E27FC236}">
                <a16:creationId xmlns:a16="http://schemas.microsoft.com/office/drawing/2014/main" id="{6B982F4C-8182-2426-8129-4545846FE084}"/>
              </a:ext>
            </a:extLst>
          </p:cNvPr>
          <p:cNvGrpSpPr/>
          <p:nvPr/>
        </p:nvGrpSpPr>
        <p:grpSpPr>
          <a:xfrm>
            <a:off x="2338596" y="5752460"/>
            <a:ext cx="7758992" cy="852636"/>
            <a:chOff x="2157784" y="24362"/>
            <a:chExt cx="5424748" cy="1653021"/>
          </a:xfrm>
          <a:scene3d>
            <a:camera prst="orthographicFront"/>
            <a:lightRig rig="threePt" dir="t">
              <a:rot lat="0" lon="0" rev="7500000"/>
            </a:lightRig>
          </a:scene3d>
        </p:grpSpPr>
        <p:sp>
          <p:nvSpPr>
            <p:cNvPr id="9" name="矩形: 圓角 8">
              <a:extLst>
                <a:ext uri="{FF2B5EF4-FFF2-40B4-BE49-F238E27FC236}">
                  <a16:creationId xmlns:a16="http://schemas.microsoft.com/office/drawing/2014/main" id="{D5DEE447-EDEE-7B90-F124-0B65C8DFF68C}"/>
                </a:ext>
              </a:extLst>
            </p:cNvPr>
            <p:cNvSpPr/>
            <p:nvPr/>
          </p:nvSpPr>
          <p:spPr>
            <a:xfrm>
              <a:off x="2157784" y="24362"/>
              <a:ext cx="5424748" cy="1653021"/>
            </a:xfrm>
            <a:prstGeom prst="roundRect">
              <a:avLst/>
            </a:prstGeom>
            <a:solidFill>
              <a:schemeClr val="bg2">
                <a:lumMod val="5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0" name="矩形: 圓角 4">
              <a:extLst>
                <a:ext uri="{FF2B5EF4-FFF2-40B4-BE49-F238E27FC236}">
                  <a16:creationId xmlns:a16="http://schemas.microsoft.com/office/drawing/2014/main" id="{41877AEB-EFA6-3096-6922-EB7512CCEED7}"/>
                </a:ext>
              </a:extLst>
            </p:cNvPr>
            <p:cNvSpPr txBox="1"/>
            <p:nvPr/>
          </p:nvSpPr>
          <p:spPr>
            <a:xfrm>
              <a:off x="2238478" y="105056"/>
              <a:ext cx="5263360" cy="149163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defTabSz="1155700">
                <a:lnSpc>
                  <a:spcPct val="90000"/>
                </a:lnSpc>
                <a:spcBef>
                  <a:spcPct val="0"/>
                </a:spcBef>
                <a:spcAft>
                  <a:spcPct val="35000"/>
                </a:spcAft>
                <a:buNone/>
              </a:pPr>
              <a:r>
                <a:rPr lang="en-US" altLang="zh-TW" sz="2600" kern="1200" dirty="0"/>
                <a:t>	</a:t>
              </a:r>
              <a:r>
                <a:rPr lang="zh-TW" altLang="en-US" sz="2600" kern="1200" dirty="0"/>
                <a:t>適度的通貨膨脹對經濟方面比較有利</a:t>
              </a:r>
            </a:p>
          </p:txBody>
        </p:sp>
      </p:grpSp>
      <p:sp>
        <p:nvSpPr>
          <p:cNvPr id="3" name="文字方塊 2">
            <a:extLst>
              <a:ext uri="{FF2B5EF4-FFF2-40B4-BE49-F238E27FC236}">
                <a16:creationId xmlns:a16="http://schemas.microsoft.com/office/drawing/2014/main" id="{4D1C1CEB-D291-8869-B7DB-051C8D60D429}"/>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02-1.</a:t>
            </a:r>
            <a:r>
              <a:rPr lang="zh-TW" altLang="en-US" sz="3000" dirty="0">
                <a:solidFill>
                  <a:schemeClr val="accent6">
                    <a:lumMod val="75000"/>
                  </a:schemeClr>
                </a:solidFill>
              </a:rPr>
              <a:t>  通貨膨脹是什麼</a:t>
            </a:r>
            <a:r>
              <a:rPr lang="en-US" altLang="zh-TW" sz="3000" dirty="0">
                <a:solidFill>
                  <a:schemeClr val="accent6">
                    <a:lumMod val="75000"/>
                  </a:schemeClr>
                </a:solidFill>
              </a:rPr>
              <a:t>?</a:t>
            </a:r>
            <a:endParaRPr lang="zh-TW" altLang="en-US" sz="3000" dirty="0">
              <a:solidFill>
                <a:schemeClr val="accent6">
                  <a:lumMod val="75000"/>
                </a:schemeClr>
              </a:solidFill>
            </a:endParaRPr>
          </a:p>
        </p:txBody>
      </p:sp>
    </p:spTree>
    <p:extLst>
      <p:ext uri="{BB962C8B-B14F-4D97-AF65-F5344CB8AC3E}">
        <p14:creationId xmlns:p14="http://schemas.microsoft.com/office/powerpoint/2010/main" val="2424027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4"/>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5"/>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graphicFrame>
        <p:nvGraphicFramePr>
          <p:cNvPr id="5" name="資料庫圖表 4">
            <a:extLst>
              <a:ext uri="{FF2B5EF4-FFF2-40B4-BE49-F238E27FC236}">
                <a16:creationId xmlns:a16="http://schemas.microsoft.com/office/drawing/2014/main" id="{310A255B-6FEE-3A9C-2CAE-4D92E2326FC5}"/>
              </a:ext>
            </a:extLst>
          </p:cNvPr>
          <p:cNvGraphicFramePr/>
          <p:nvPr>
            <p:extLst>
              <p:ext uri="{D42A27DB-BD31-4B8C-83A1-F6EECF244321}">
                <p14:modId xmlns:p14="http://schemas.microsoft.com/office/powerpoint/2010/main" val="2366187051"/>
              </p:ext>
            </p:extLst>
          </p:nvPr>
        </p:nvGraphicFramePr>
        <p:xfrm>
          <a:off x="768249" y="772567"/>
          <a:ext cx="10655501" cy="4665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文字方塊 1">
            <a:extLst>
              <a:ext uri="{FF2B5EF4-FFF2-40B4-BE49-F238E27FC236}">
                <a16:creationId xmlns:a16="http://schemas.microsoft.com/office/drawing/2014/main" id="{2E456AEE-D0B8-1FC1-BF2B-FE20AFD3835D}"/>
              </a:ext>
            </a:extLst>
          </p:cNvPr>
          <p:cNvSpPr txBox="1"/>
          <p:nvPr/>
        </p:nvSpPr>
        <p:spPr>
          <a:xfrm>
            <a:off x="325505" y="139279"/>
            <a:ext cx="5548455" cy="553998"/>
          </a:xfrm>
          <a:prstGeom prst="rect">
            <a:avLst/>
          </a:prstGeom>
          <a:noFill/>
        </p:spPr>
        <p:txBody>
          <a:bodyPr wrap="square" rtlCol="0">
            <a:spAutoFit/>
          </a:bodyPr>
          <a:lstStyle/>
          <a:p>
            <a:r>
              <a:rPr lang="en-US" altLang="zh-TW" sz="3000" dirty="0">
                <a:solidFill>
                  <a:schemeClr val="accent6">
                    <a:lumMod val="75000"/>
                  </a:schemeClr>
                </a:solidFill>
              </a:rPr>
              <a:t>02-2.</a:t>
            </a:r>
            <a:r>
              <a:rPr lang="zh-TW" altLang="en-US" sz="3000" dirty="0">
                <a:solidFill>
                  <a:schemeClr val="accent6">
                    <a:lumMod val="75000"/>
                  </a:schemeClr>
                </a:solidFill>
              </a:rPr>
              <a:t>  如何應對可怕的通膨怪獸</a:t>
            </a:r>
            <a:r>
              <a:rPr lang="en-US" altLang="zh-TW" sz="3000" dirty="0">
                <a:solidFill>
                  <a:schemeClr val="accent6">
                    <a:lumMod val="75000"/>
                  </a:schemeClr>
                </a:solidFill>
              </a:rPr>
              <a:t>?</a:t>
            </a:r>
            <a:endParaRPr lang="zh-TW" altLang="en-US" sz="3000" dirty="0">
              <a:solidFill>
                <a:schemeClr val="accent6">
                  <a:lumMod val="75000"/>
                </a:schemeClr>
              </a:solidFill>
            </a:endParaRPr>
          </a:p>
        </p:txBody>
      </p:sp>
    </p:spTree>
    <p:extLst>
      <p:ext uri="{BB962C8B-B14F-4D97-AF65-F5344CB8AC3E}">
        <p14:creationId xmlns:p14="http://schemas.microsoft.com/office/powerpoint/2010/main" val="29051148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421888200"/>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085511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TM03457510[[fn=肥皂]]</Template>
  <TotalTime>17444</TotalTime>
  <Words>1274</Words>
  <Application>Microsoft Office PowerPoint</Application>
  <PresentationFormat>寬螢幕</PresentationFormat>
  <Paragraphs>134</Paragraphs>
  <Slides>23</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23</vt:i4>
      </vt:variant>
    </vt:vector>
  </HeadingPairs>
  <TitlesOfParts>
    <vt:vector size="28" baseType="lpstr">
      <vt:lpstr>Yu Gothic UI Semibold</vt:lpstr>
      <vt:lpstr>Arial</vt:lpstr>
      <vt:lpstr>Calibri</vt:lpstr>
      <vt:lpstr>Gill Sans Nova</vt:lpstr>
      <vt:lpstr>ConfettiVTI</vt:lpstr>
      <vt:lpstr>如何存股</vt:lpstr>
      <vt:lpstr>目錄: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如何存股</dc:title>
  <dc:creator>許 志朋</dc:creator>
  <cp:lastModifiedBy>許 志朋</cp:lastModifiedBy>
  <cp:revision>18</cp:revision>
  <dcterms:created xsi:type="dcterms:W3CDTF">2024-03-14T15:15:34Z</dcterms:created>
  <dcterms:modified xsi:type="dcterms:W3CDTF">2024-03-29T01:32:20Z</dcterms:modified>
</cp:coreProperties>
</file>